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82" r:id="rId2"/>
    <p:sldId id="283" r:id="rId3"/>
    <p:sldId id="305" r:id="rId4"/>
    <p:sldId id="306" r:id="rId5"/>
    <p:sldId id="307" r:id="rId6"/>
    <p:sldId id="308" r:id="rId7"/>
    <p:sldId id="288" r:id="rId8"/>
    <p:sldId id="289" r:id="rId9"/>
    <p:sldId id="290" r:id="rId10"/>
    <p:sldId id="291" r:id="rId11"/>
    <p:sldId id="303" r:id="rId12"/>
    <p:sldId id="292" r:id="rId13"/>
    <p:sldId id="304" r:id="rId14"/>
    <p:sldId id="293" r:id="rId15"/>
    <p:sldId id="294" r:id="rId16"/>
    <p:sldId id="295" r:id="rId17"/>
    <p:sldId id="296" r:id="rId18"/>
    <p:sldId id="297" r:id="rId19"/>
    <p:sldId id="298" r:id="rId20"/>
    <p:sldId id="299" r:id="rId21"/>
    <p:sldId id="300" r:id="rId22"/>
    <p:sldId id="311" r:id="rId23"/>
    <p:sldId id="301" r:id="rId2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9F6C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906" autoAdjust="0"/>
  </p:normalViewPr>
  <p:slideViewPr>
    <p:cSldViewPr>
      <p:cViewPr varScale="1">
        <p:scale>
          <a:sx n="43" d="100"/>
          <a:sy n="43" d="100"/>
        </p:scale>
        <p:origin x="-1459" y="-77"/>
      </p:cViewPr>
      <p:guideLst>
        <p:guide orient="horz" pos="2160"/>
        <p:guide pos="2880"/>
      </p:guideLst>
    </p:cSldViewPr>
  </p:slideViewPr>
  <p:notesTextViewPr>
    <p:cViewPr>
      <p:scale>
        <a:sx n="100" d="100"/>
        <a:sy n="100" d="100"/>
      </p:scale>
      <p:origin x="0" y="0"/>
    </p:cViewPr>
  </p:notesTextViewPr>
  <p:notesViewPr>
    <p:cSldViewPr>
      <p:cViewPr varScale="1">
        <p:scale>
          <a:sx n="73" d="100"/>
          <a:sy n="73" d="100"/>
        </p:scale>
        <p:origin x="1800"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FB27B9-7BC6-4377-9237-F755380C2918}" type="datetimeFigureOut">
              <a:rPr lang="de-DE" smtClean="0"/>
              <a:pPr/>
              <a:t>04.07.2016</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ADB0A5B-C725-4BB4-B9F3-591DD72E2181}" type="slidenum">
              <a:rPr lang="de-DE" smtClean="0"/>
              <a:pPr/>
              <a:t>‹Nr.›</a:t>
            </a:fld>
            <a:endParaRPr lang="de-DE"/>
          </a:p>
        </p:txBody>
      </p:sp>
    </p:spTree>
    <p:extLst>
      <p:ext uri="{BB962C8B-B14F-4D97-AF65-F5344CB8AC3E}">
        <p14:creationId xmlns:p14="http://schemas.microsoft.com/office/powerpoint/2010/main" xmlns="" val="948255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51860-92A5-4D47-AAE5-3FCCB4C24608}" type="datetimeFigureOut">
              <a:rPr lang="de-DE" smtClean="0"/>
              <a:pPr/>
              <a:t>04.07.2016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80E24F-7210-43C1-9755-306FCD202AED}" type="slidenum">
              <a:rPr lang="de-DE" smtClean="0"/>
              <a:pPr/>
              <a:t>‹Nr.›</a:t>
            </a:fld>
            <a:endParaRPr lang="de-DE"/>
          </a:p>
        </p:txBody>
      </p:sp>
    </p:spTree>
    <p:extLst>
      <p:ext uri="{BB962C8B-B14F-4D97-AF65-F5344CB8AC3E}">
        <p14:creationId xmlns:p14="http://schemas.microsoft.com/office/powerpoint/2010/main" xmlns="" val="863782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7E9E6F01-ABE9-4D41-876F-2445E352C61D}" type="slidenum">
              <a:rPr lang="de-DE" smtClean="0"/>
              <a:pPr/>
              <a:t>7</a:t>
            </a:fld>
            <a:endParaRPr lang="de-DE"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de-DE" smtClean="0">
              <a:sym typeface="Wingdings" pitchFamily="2" charset="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p:spPr>
        <p:txBody>
          <a:bodyPr/>
          <a:lstStyle/>
          <a:p>
            <a:endParaRPr lang="de-DE" smtClean="0"/>
          </a:p>
        </p:txBody>
      </p:sp>
      <p:sp>
        <p:nvSpPr>
          <p:cNvPr id="41988" name="Foliennummernplatzhalter 3"/>
          <p:cNvSpPr>
            <a:spLocks noGrp="1"/>
          </p:cNvSpPr>
          <p:nvPr>
            <p:ph type="sldNum" sz="quarter" idx="5"/>
          </p:nvPr>
        </p:nvSpPr>
        <p:spPr>
          <a:noFill/>
        </p:spPr>
        <p:txBody>
          <a:bodyPr/>
          <a:lstStyle/>
          <a:p>
            <a:fld id="{330D7ABF-5C01-4F6A-88EC-5DF5F2DD2722}" type="slidenum">
              <a:rPr lang="de-DE" smtClean="0"/>
              <a:pPr/>
              <a:t>23</a:t>
            </a:fld>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7F0DB469-1262-42E6-B2B9-F712FECEAA78}" type="slidenum">
              <a:rPr lang="de-DE" smtClean="0"/>
              <a:pPr/>
              <a:t>8</a:t>
            </a:fld>
            <a:endParaRPr lang="de-DE"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de-DE" smtClean="0"/>
              <a:t>Kategorien von mange, Unvermögen, Schwäche werden durchbrochen, nicht nur Blick allein auf die Minus-Seiten der Biografien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a:ln/>
        </p:spPr>
      </p:sp>
      <p:sp>
        <p:nvSpPr>
          <p:cNvPr id="34819" name="Notizenplatzhalter 2"/>
          <p:cNvSpPr>
            <a:spLocks noGrp="1"/>
          </p:cNvSpPr>
          <p:nvPr>
            <p:ph type="body" idx="1"/>
          </p:nvPr>
        </p:nvSpPr>
        <p:spPr>
          <a:noFill/>
          <a:ln/>
        </p:spPr>
        <p:txBody>
          <a:bodyPr/>
          <a:lstStyle/>
          <a:p>
            <a:r>
              <a:rPr lang="de-DE" smtClean="0"/>
              <a:t>„getrennt, aber gleich“ </a:t>
            </a:r>
            <a:r>
              <a:rPr lang="de-DE" smtClean="0">
                <a:sym typeface="Wingdings" pitchFamily="2" charset="2"/>
              </a:rPr>
              <a:t> fuktioniert so aber nicht</a:t>
            </a:r>
          </a:p>
          <a:p>
            <a:endParaRPr lang="de-DE" smtClean="0">
              <a:sym typeface="Wingdings" pitchFamily="2" charset="2"/>
            </a:endParaRPr>
          </a:p>
          <a:p>
            <a:r>
              <a:rPr lang="de-DE" smtClean="0">
                <a:sym typeface="Wingdings" pitchFamily="2" charset="2"/>
              </a:rPr>
              <a:t>MLK: keine Gewalt, glaubt an Gerechtigkeit</a:t>
            </a:r>
            <a:endParaRPr lang="de-DE" smtClean="0"/>
          </a:p>
        </p:txBody>
      </p:sp>
      <p:sp>
        <p:nvSpPr>
          <p:cNvPr id="34820" name="Foliennummernplatzhalter 3"/>
          <p:cNvSpPr>
            <a:spLocks noGrp="1"/>
          </p:cNvSpPr>
          <p:nvPr>
            <p:ph type="sldNum" sz="quarter" idx="5"/>
          </p:nvPr>
        </p:nvSpPr>
        <p:spPr>
          <a:noFill/>
        </p:spPr>
        <p:txBody>
          <a:bodyPr/>
          <a:lstStyle/>
          <a:p>
            <a:fld id="{ED70B3E7-4651-4ECE-BC83-7A1080401B59}" type="slidenum">
              <a:rPr lang="de-DE" smtClean="0"/>
              <a:pPr/>
              <a:t>10</a:t>
            </a:fld>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p:spPr>
        <p:txBody>
          <a:bodyPr/>
          <a:lstStyle/>
          <a:p>
            <a:r>
              <a:rPr lang="de-DE" smtClean="0"/>
              <a:t>Frauenwahlrecht USA 1920, Deutschland 1918</a:t>
            </a:r>
          </a:p>
          <a:p>
            <a:endParaRPr lang="de-DE" smtClean="0"/>
          </a:p>
        </p:txBody>
      </p:sp>
      <p:sp>
        <p:nvSpPr>
          <p:cNvPr id="35844" name="Foliennummernplatzhalter 3"/>
          <p:cNvSpPr>
            <a:spLocks noGrp="1"/>
          </p:cNvSpPr>
          <p:nvPr>
            <p:ph type="sldNum" sz="quarter" idx="5"/>
          </p:nvPr>
        </p:nvSpPr>
        <p:spPr>
          <a:noFill/>
        </p:spPr>
        <p:txBody>
          <a:bodyPr/>
          <a:lstStyle/>
          <a:p>
            <a:fld id="{A984DB76-6AC9-4000-82BF-D93275B1C06E}" type="slidenum">
              <a:rPr lang="de-DE" smtClean="0"/>
              <a:pPr/>
              <a:t>12</a:t>
            </a:fld>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DCA74F1F-7789-4541-9779-5E5026595628}" type="slidenum">
              <a:rPr lang="de-DE" smtClean="0"/>
              <a:pPr/>
              <a:t>14</a:t>
            </a:fld>
            <a:endParaRPr lang="de-DE"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6A7A4159-E8FF-47FD-8F17-2625530382E2}" type="slidenum">
              <a:rPr lang="de-DE" smtClean="0"/>
              <a:pPr/>
              <a:t>15</a:t>
            </a:fld>
            <a:endParaRPr lang="de-DE"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de-DE" smtClean="0"/>
              <a:t>Gleichartig Betroffene: Peers als Unterstützungsnetzwerk</a:t>
            </a:r>
          </a:p>
          <a:p>
            <a:pPr eaLnBrk="1" hangingPunct="1"/>
            <a:endParaRPr lang="de-DE" smtClean="0"/>
          </a:p>
          <a:p>
            <a:pPr eaLnBrk="1" hangingPunct="1"/>
            <a:r>
              <a:rPr lang="de-DE" smtClean="0"/>
              <a:t>Institutionell: Öffnung von verbänden und strukturen von Verwaltung;  hinzu einer gestalteten Teilhabe, flache Hierarchien</a:t>
            </a:r>
          </a:p>
          <a:p>
            <a:pPr eaLnBrk="1" hangingPunct="1"/>
            <a:endParaRPr lang="de-DE" smtClean="0"/>
          </a:p>
          <a:p>
            <a:pPr eaLnBrk="1" hangingPunct="1"/>
            <a:r>
              <a:rPr lang="de-DE" smtClean="0"/>
              <a:t>Politisch: Rolle des „Expertens“ in eigeneR Sache wahrnehmen können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lienbildplatzhalter 1"/>
          <p:cNvSpPr>
            <a:spLocks noGrp="1" noRot="1" noChangeAspect="1" noTextEdit="1"/>
          </p:cNvSpPr>
          <p:nvPr>
            <p:ph type="sldImg"/>
          </p:nvPr>
        </p:nvSpPr>
        <p:spPr>
          <a:ln/>
        </p:spPr>
      </p:sp>
      <p:sp>
        <p:nvSpPr>
          <p:cNvPr id="38915" name="Notizenplatzhalter 2"/>
          <p:cNvSpPr>
            <a:spLocks noGrp="1"/>
          </p:cNvSpPr>
          <p:nvPr>
            <p:ph type="body" idx="1"/>
          </p:nvPr>
        </p:nvSpPr>
        <p:spPr>
          <a:noFill/>
          <a:ln/>
        </p:spPr>
        <p:txBody>
          <a:bodyPr/>
          <a:lstStyle/>
          <a:p>
            <a:r>
              <a:rPr lang="de-DE" b="1" smtClean="0"/>
              <a:t>Empowerment in der Gesundheitsförderung heißt, dass Personen, Gruppen oder Organisationen…</a:t>
            </a:r>
            <a:endParaRPr lang="de-DE" smtClean="0"/>
          </a:p>
          <a:p>
            <a:r>
              <a:rPr lang="de-DE" smtClean="0"/>
              <a:t>über eine größere Kompetenz im Umgang mit der eigenen Gesundheit verfügen</a:t>
            </a:r>
          </a:p>
          <a:p>
            <a:r>
              <a:rPr lang="de-DE" smtClean="0"/>
              <a:t>über die Fähigkeit verfügen, eigene Entscheidungen zu treffen</a:t>
            </a:r>
          </a:p>
          <a:p>
            <a:r>
              <a:rPr lang="de-DE" smtClean="0"/>
              <a:t>über einen Zugang zu Informationen und Ressourcen verfügen</a:t>
            </a:r>
          </a:p>
          <a:p>
            <a:r>
              <a:rPr lang="de-DE" smtClean="0"/>
              <a:t>über verschiedene Handlungsalternativen und Wahlmöglichkeiten verfügen</a:t>
            </a:r>
          </a:p>
          <a:p>
            <a:r>
              <a:rPr lang="de-DE" smtClean="0"/>
              <a:t>das Gefühl haben, als Individuum oder Gruppe etwas bewegen zu können</a:t>
            </a:r>
          </a:p>
          <a:p>
            <a:r>
              <a:rPr lang="de-DE" smtClean="0"/>
              <a:t>kritisch denken</a:t>
            </a:r>
          </a:p>
          <a:p>
            <a:r>
              <a:rPr lang="de-DE" smtClean="0"/>
              <a:t>sich nicht allein fühlen, sondern als Teil einer Gruppe oder eines sozialen Netzwerkes agieren</a:t>
            </a:r>
          </a:p>
          <a:p>
            <a:r>
              <a:rPr lang="de-DE" smtClean="0"/>
              <a:t>Veränderungen im eigenen Leben und im sozialen Umfeld bewirken</a:t>
            </a:r>
          </a:p>
          <a:p>
            <a:r>
              <a:rPr lang="de-DE" smtClean="0"/>
              <a:t>neue Fähigkeiten erlernen, die sie selbst für wichtig halten</a:t>
            </a:r>
          </a:p>
          <a:p>
            <a:r>
              <a:rPr lang="de-DE" smtClean="0"/>
              <a:t>sich ein positives Selbstbild erarbeiten und Stigmatisierungen überwinden</a:t>
            </a:r>
          </a:p>
          <a:p>
            <a:r>
              <a:rPr lang="de-DE" smtClean="0"/>
              <a:t>(nach Lenz und Stark, 2002)</a:t>
            </a:r>
          </a:p>
          <a:p>
            <a:endParaRPr lang="de-DE" smtClean="0"/>
          </a:p>
        </p:txBody>
      </p:sp>
      <p:sp>
        <p:nvSpPr>
          <p:cNvPr id="38916" name="Foliennummernplatzhalter 3"/>
          <p:cNvSpPr>
            <a:spLocks noGrp="1"/>
          </p:cNvSpPr>
          <p:nvPr>
            <p:ph type="sldNum" sz="quarter" idx="5"/>
          </p:nvPr>
        </p:nvSpPr>
        <p:spPr>
          <a:noFill/>
        </p:spPr>
        <p:txBody>
          <a:bodyPr/>
          <a:lstStyle/>
          <a:p>
            <a:fld id="{88DAF0A9-9970-4E71-A487-3CA672F4319D}" type="slidenum">
              <a:rPr lang="de-DE" smtClean="0"/>
              <a:pPr/>
              <a:t>19</a:t>
            </a:fld>
            <a:endParaRPr lang="de-DE"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9939" name="Notizenplatzhalter 2"/>
          <p:cNvSpPr>
            <a:spLocks noGrp="1"/>
          </p:cNvSpPr>
          <p:nvPr>
            <p:ph type="body" idx="1"/>
          </p:nvPr>
        </p:nvSpPr>
        <p:spPr>
          <a:noFill/>
          <a:ln/>
        </p:spPr>
        <p:txBody>
          <a:bodyPr/>
          <a:lstStyle/>
          <a:p>
            <a:r>
              <a:rPr lang="de-DE" smtClean="0"/>
              <a:t>Welche kritik kann es geben?</a:t>
            </a:r>
          </a:p>
          <a:p>
            <a:r>
              <a:rPr lang="de-DE" smtClean="0"/>
              <a:t>- jmd. Bemächtigen? -&gt; es kann nur einen anstoß geben, „Die Schwierigkeit, einen Empowerment-Blickwinkel in die professionelle Arbeit zu integrieren, besteht vor allem darin, dass Empowerment-Prozesse </a:t>
            </a:r>
            <a:r>
              <a:rPr lang="de-DE" b="1" smtClean="0"/>
              <a:t>zwar angestoßen werden können, </a:t>
            </a:r>
            <a:r>
              <a:rPr lang="de-DE" smtClean="0"/>
              <a:t>der eigentliche Prozess jedoch weitgehend </a:t>
            </a:r>
            <a:r>
              <a:rPr lang="de-DE" b="1" smtClean="0"/>
              <a:t>ohne Zutun der beruflichen Helferinnen und Helfer abläuft</a:t>
            </a:r>
            <a:r>
              <a:rPr lang="de-DE" smtClean="0"/>
              <a:t>. Eine Haltung des Empowerment lässt sich daher nicht mit direkten Interventionen vergleichen, wie sie im psychosozialen Bereich eher üblich sind (Beratung, Betreuung, Therapie, Anleitung von Gruppen). Empowerment als professionelle Haltung bedeutet, Möglichkeiten für die Entwicklung von Kompetenzen bereitzustellen, Situationen gestaltbar zu machen und damit „offene Prozesse” anzustoßen.”</a:t>
            </a:r>
          </a:p>
        </p:txBody>
      </p:sp>
      <p:sp>
        <p:nvSpPr>
          <p:cNvPr id="39940" name="Foliennummernplatzhalter 3"/>
          <p:cNvSpPr>
            <a:spLocks noGrp="1"/>
          </p:cNvSpPr>
          <p:nvPr>
            <p:ph type="sldNum" sz="quarter" idx="5"/>
          </p:nvPr>
        </p:nvSpPr>
        <p:spPr>
          <a:noFill/>
        </p:spPr>
        <p:txBody>
          <a:bodyPr/>
          <a:lstStyle/>
          <a:p>
            <a:fld id="{998FC4F7-DE27-41E1-93BB-847E62F1DCFE}" type="slidenum">
              <a:rPr lang="de-DE" smtClean="0"/>
              <a:pPr/>
              <a:t>20</a:t>
            </a:fld>
            <a:endParaRPr lang="de-DE"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1"/>
          <p:cNvSpPr>
            <a:spLocks noGrp="1" noRot="1" noChangeAspect="1" noTextEdit="1"/>
          </p:cNvSpPr>
          <p:nvPr>
            <p:ph type="sldImg"/>
          </p:nvPr>
        </p:nvSpPr>
        <p:spPr>
          <a:ln/>
        </p:spPr>
      </p:sp>
      <p:sp>
        <p:nvSpPr>
          <p:cNvPr id="40963" name="Notizenplatzhalter 2"/>
          <p:cNvSpPr>
            <a:spLocks noGrp="1"/>
          </p:cNvSpPr>
          <p:nvPr>
            <p:ph type="body" idx="1"/>
          </p:nvPr>
        </p:nvSpPr>
        <p:spPr>
          <a:noFill/>
          <a:ln/>
        </p:spPr>
        <p:txBody>
          <a:bodyPr/>
          <a:lstStyle/>
          <a:p>
            <a:r>
              <a:rPr lang="de-DE" smtClean="0"/>
              <a:t>In welchen Situationen fühlst du dich selbstbestimmt?</a:t>
            </a:r>
          </a:p>
          <a:p>
            <a:r>
              <a:rPr lang="de-DE" smtClean="0"/>
              <a:t>Wann bzw. wie hast du bisher Empowerment erlebt?</a:t>
            </a:r>
          </a:p>
          <a:p>
            <a:pPr lvl="1">
              <a:buFont typeface="Symbol" pitchFamily="18" charset="2"/>
              <a:buNone/>
            </a:pPr>
            <a:r>
              <a:rPr lang="de-DE" smtClean="0">
                <a:sym typeface="Wingdings" pitchFamily="2" charset="2"/>
              </a:rPr>
              <a:t></a:t>
            </a:r>
            <a:r>
              <a:rPr lang="de-DE" smtClean="0"/>
              <a:t>Das Vertrauen, in die eigene</a:t>
            </a:r>
          </a:p>
          <a:p>
            <a:pPr lvl="1">
              <a:buFont typeface="Symbol" pitchFamily="18" charset="2"/>
              <a:buNone/>
            </a:pPr>
            <a:r>
              <a:rPr lang="de-DE" smtClean="0"/>
              <a:t>Kraft und die Gewissheit das </a:t>
            </a:r>
          </a:p>
          <a:p>
            <a:pPr lvl="1">
              <a:buFont typeface="Symbol" pitchFamily="18" charset="2"/>
              <a:buNone/>
            </a:pPr>
            <a:r>
              <a:rPr lang="de-DE" smtClean="0"/>
              <a:t>eigene Leben gestalten zu</a:t>
            </a:r>
          </a:p>
          <a:p>
            <a:pPr lvl="1">
              <a:buFont typeface="Symbol" pitchFamily="18" charset="2"/>
              <a:buNone/>
            </a:pPr>
            <a:r>
              <a:rPr lang="de-DE" smtClean="0"/>
              <a:t>Können.</a:t>
            </a:r>
          </a:p>
          <a:p>
            <a:endParaRPr lang="de-DE" smtClean="0"/>
          </a:p>
        </p:txBody>
      </p:sp>
      <p:sp>
        <p:nvSpPr>
          <p:cNvPr id="40964" name="Foliennummernplatzhalter 3"/>
          <p:cNvSpPr>
            <a:spLocks noGrp="1"/>
          </p:cNvSpPr>
          <p:nvPr>
            <p:ph type="sldNum" sz="quarter" idx="5"/>
          </p:nvPr>
        </p:nvSpPr>
        <p:spPr>
          <a:noFill/>
        </p:spPr>
        <p:txBody>
          <a:bodyPr/>
          <a:lstStyle/>
          <a:p>
            <a:fld id="{64FE3506-96DB-4ADD-9CF4-1FE278C81B11}" type="slidenum">
              <a:rPr lang="de-DE" smtClean="0"/>
              <a:pPr/>
              <a:t>21</a:t>
            </a:fld>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19672" y="2132856"/>
            <a:ext cx="6400800" cy="1152128"/>
          </a:xfrm>
        </p:spPr>
        <p:txBody>
          <a:bodyPr/>
          <a:lstStyle>
            <a:lvl1pPr marL="0" indent="0" algn="ctr">
              <a:buNone/>
              <a:defRPr sz="3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Startfolie</a:t>
            </a:r>
          </a:p>
          <a:p>
            <a:endParaRPr lang="de-DE" dirty="0"/>
          </a:p>
        </p:txBody>
      </p:sp>
      <p:pic>
        <p:nvPicPr>
          <p:cNvPr id="7" name="Picture 3" descr="C:\Users\Wiebkes\AppData\Local\Temp\Meute-1.png"/>
          <p:cNvPicPr>
            <a:picLocks noChangeAspect="1" noChangeArrowheads="1"/>
          </p:cNvPicPr>
          <p:nvPr userDrawn="1"/>
        </p:nvPicPr>
        <p:blipFill>
          <a:blip r:embed="rId2" cstate="print"/>
          <a:srcRect/>
          <a:stretch>
            <a:fillRect/>
          </a:stretch>
        </p:blipFill>
        <p:spPr bwMode="auto">
          <a:xfrm>
            <a:off x="6264301" y="0"/>
            <a:ext cx="2879699" cy="1556792"/>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chlussfolie">
    <p:bg>
      <p:bgPr>
        <a:solidFill>
          <a:srgbClr val="F9F6C3"/>
        </a:solidFill>
        <a:effectLst/>
      </p:bgPr>
    </p:bg>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DE"/>
          </a:p>
        </p:txBody>
      </p:sp>
      <p:sp>
        <p:nvSpPr>
          <p:cNvPr id="3" name="Fußzeilenplatzhalter 2"/>
          <p:cNvSpPr>
            <a:spLocks noGrp="1"/>
          </p:cNvSpPr>
          <p:nvPr>
            <p:ph type="ftr" sz="quarter" idx="11"/>
          </p:nvPr>
        </p:nvSpPr>
        <p:spPr/>
        <p:txBody>
          <a:bodyPr/>
          <a:lstStyle/>
          <a:p>
            <a:r>
              <a:rPr lang="de-DE" smtClean="0"/>
              <a:t>© ISL e.V. </a:t>
            </a:r>
            <a:endParaRPr lang="de-DE"/>
          </a:p>
        </p:txBody>
      </p:sp>
      <p:sp>
        <p:nvSpPr>
          <p:cNvPr id="4" name="Foliennummernplatzhalter 3"/>
          <p:cNvSpPr>
            <a:spLocks noGrp="1"/>
          </p:cNvSpPr>
          <p:nvPr>
            <p:ph type="sldNum" sz="quarter" idx="12"/>
          </p:nvPr>
        </p:nvSpPr>
        <p:spPr>
          <a:xfrm>
            <a:off x="6553200" y="6356350"/>
            <a:ext cx="2133600" cy="365125"/>
          </a:xfrm>
          <a:prstGeom prst="rect">
            <a:avLst/>
          </a:prstGeom>
        </p:spPr>
        <p:txBody>
          <a:bodyPr/>
          <a:lstStyle/>
          <a:p>
            <a:fld id="{0159D39E-5ED9-4E9E-8D7A-C281E33D8695}" type="slidenum">
              <a:rPr lang="de-DE" smtClean="0"/>
              <a:pPr/>
              <a:t>‹Nr.›</a:t>
            </a:fld>
            <a:endParaRPr lang="de-DE"/>
          </a:p>
        </p:txBody>
      </p:sp>
      <p:pic>
        <p:nvPicPr>
          <p:cNvPr id="5" name="Picture 3" descr="C:\Users\Wiebkes\AppData\Local\Temp\Meute-1.png"/>
          <p:cNvPicPr>
            <a:picLocks noChangeAspect="1" noChangeArrowheads="1"/>
          </p:cNvPicPr>
          <p:nvPr userDrawn="1"/>
        </p:nvPicPr>
        <p:blipFill>
          <a:blip r:embed="rId2" cstate="print"/>
          <a:srcRect/>
          <a:stretch>
            <a:fillRect/>
          </a:stretch>
        </p:blipFill>
        <p:spPr bwMode="auto">
          <a:xfrm>
            <a:off x="6311292" y="0"/>
            <a:ext cx="2832708" cy="1531388"/>
          </a:xfrm>
          <a:prstGeom prst="rect">
            <a:avLst/>
          </a:prstGeom>
          <a:noFill/>
        </p:spPr>
      </p:pic>
      <p:sp>
        <p:nvSpPr>
          <p:cNvPr id="7" name="Inhaltsplatzhalter 6"/>
          <p:cNvSpPr>
            <a:spLocks noGrp="1"/>
          </p:cNvSpPr>
          <p:nvPr>
            <p:ph sz="quarter" idx="13" hasCustomPrompt="1"/>
          </p:nvPr>
        </p:nvSpPr>
        <p:spPr>
          <a:xfrm>
            <a:off x="1619251" y="2492375"/>
            <a:ext cx="5401022" cy="1800721"/>
          </a:xfrm>
        </p:spPr>
        <p:txBody>
          <a:bodyPr>
            <a:normAutofit/>
          </a:bodyPr>
          <a:lstStyle>
            <a:lvl1pPr algn="ctr">
              <a:buNone/>
              <a:defRPr sz="4000" b="1"/>
            </a:lvl1pPr>
          </a:lstStyle>
          <a:p>
            <a:pPr lvl="0"/>
            <a:r>
              <a:rPr lang="de-DE" dirty="0" smtClean="0"/>
              <a:t>Schluss</a:t>
            </a:r>
          </a:p>
          <a:p>
            <a:pPr lvl="0"/>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pPr>
              <a:defRPr/>
            </a:pPr>
            <a:endParaRPr lang="de-DE"/>
          </a:p>
        </p:txBody>
      </p:sp>
      <p:sp>
        <p:nvSpPr>
          <p:cNvPr id="4" name="Fußzeilenplatzhalter 3"/>
          <p:cNvSpPr>
            <a:spLocks noGrp="1"/>
          </p:cNvSpPr>
          <p:nvPr>
            <p:ph type="ftr" sz="quarter" idx="11"/>
          </p:nvPr>
        </p:nvSpPr>
        <p:spPr>
          <a:xfrm>
            <a:off x="2916238" y="6245225"/>
            <a:ext cx="4103687" cy="476250"/>
          </a:xfrm>
        </p:spPr>
        <p:txBody>
          <a:bodyPr/>
          <a:lstStyle>
            <a:lvl1pPr>
              <a:defRPr/>
            </a:lvl1pPr>
          </a:lstStyle>
          <a:p>
            <a:pPr>
              <a:defRPr/>
            </a:pPr>
            <a:r>
              <a:rPr lang="de-DE" smtClean="0"/>
              <a:t>© ISL e.V. </a:t>
            </a:r>
            <a:endParaRPr lang="de-DE" dirty="0"/>
          </a:p>
        </p:txBody>
      </p:sp>
      <p:sp>
        <p:nvSpPr>
          <p:cNvPr id="5" name="Foliennummernplatzhalter 4"/>
          <p:cNvSpPr>
            <a:spLocks noGrp="1"/>
          </p:cNvSpPr>
          <p:nvPr>
            <p:ph type="sldNum" sz="quarter" idx="12"/>
          </p:nvPr>
        </p:nvSpPr>
        <p:spPr/>
        <p:txBody>
          <a:bodyPr/>
          <a:lstStyle>
            <a:lvl1pPr>
              <a:defRPr/>
            </a:lvl1pPr>
          </a:lstStyle>
          <a:p>
            <a:pPr>
              <a:defRPr/>
            </a:pPr>
            <a:fld id="{E07A102E-C2E5-464B-B6EB-B9942D6A5344}" type="slidenum">
              <a:rPr lang="de-DE"/>
              <a:pPr>
                <a:defRPr/>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7" name="Eine Ecke des Rechtecks abrunden 6"/>
          <p:cNvSpPr/>
          <p:nvPr userDrawn="1"/>
        </p:nvSpPr>
        <p:spPr>
          <a:xfrm rot="16200000">
            <a:off x="2155168" y="-130832"/>
            <a:ext cx="5229200" cy="8748464"/>
          </a:xfrm>
          <a:prstGeom prst="round1Rect">
            <a:avLst>
              <a:gd name="adj" fmla="val 1462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a:xfrm>
            <a:off x="1691680" y="274638"/>
            <a:ext cx="6768752" cy="1143000"/>
          </a:xfrm>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a:xfrm>
            <a:off x="467544" y="1700808"/>
            <a:ext cx="8229600" cy="4453955"/>
          </a:xfrm>
        </p:spPr>
        <p:txBody>
          <a:bodyPr/>
          <a:lstStyle/>
          <a:p>
            <a:pPr lvl="0"/>
            <a:r>
              <a:rPr lang="de-DE" dirty="0" smtClean="0"/>
              <a:t>Textmasterformate durch Klicken bearbeiten</a:t>
            </a:r>
          </a:p>
          <a:p>
            <a:pPr lvl="1"/>
            <a:r>
              <a:rPr lang="de-DE" dirty="0" smtClean="0"/>
              <a:t>Zweite Ebene</a:t>
            </a:r>
          </a:p>
          <a:p>
            <a:pPr lvl="2"/>
            <a:r>
              <a:rPr lang="de-DE" dirty="0" smtClean="0"/>
              <a:t>Dritte Ebene</a:t>
            </a:r>
          </a:p>
        </p:txBody>
      </p:sp>
      <p:sp>
        <p:nvSpPr>
          <p:cNvPr id="4" name="Datumsplatzhalter 3"/>
          <p:cNvSpPr>
            <a:spLocks noGrp="1"/>
          </p:cNvSpPr>
          <p:nvPr>
            <p:ph type="dt" sz="half" idx="10"/>
          </p:nvPr>
        </p:nvSpPr>
        <p:spPr/>
        <p:txBody>
          <a:bodyPr/>
          <a:lstStyle/>
          <a:p>
            <a:endParaRPr lang="de-DE" dirty="0"/>
          </a:p>
        </p:txBody>
      </p:sp>
      <p:sp>
        <p:nvSpPr>
          <p:cNvPr id="5" name="Fußzeilenplatzhalter 4"/>
          <p:cNvSpPr>
            <a:spLocks noGrp="1"/>
          </p:cNvSpPr>
          <p:nvPr>
            <p:ph type="ftr" sz="quarter" idx="11"/>
          </p:nvPr>
        </p:nvSpPr>
        <p:spPr/>
        <p:txBody>
          <a:bodyPr/>
          <a:lstStyle/>
          <a:p>
            <a:r>
              <a:rPr lang="de-DE" dirty="0" smtClean="0"/>
              <a:t>© ISL e.V. </a:t>
            </a:r>
            <a:endParaRPr lang="de-DE" dirty="0"/>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0159D39E-5ED9-4E9E-8D7A-C281E33D8695}"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urze prägnante Aufzählungen">
    <p:spTree>
      <p:nvGrpSpPr>
        <p:cNvPr id="1" name=""/>
        <p:cNvGrpSpPr/>
        <p:nvPr/>
      </p:nvGrpSpPr>
      <p:grpSpPr>
        <a:xfrm>
          <a:off x="0" y="0"/>
          <a:ext cx="0" cy="0"/>
          <a:chOff x="0" y="0"/>
          <a:chExt cx="0" cy="0"/>
        </a:xfrm>
      </p:grpSpPr>
      <p:sp>
        <p:nvSpPr>
          <p:cNvPr id="8" name="Eine Ecke des Rechtecks abrunden 7"/>
          <p:cNvSpPr/>
          <p:nvPr userDrawn="1"/>
        </p:nvSpPr>
        <p:spPr>
          <a:xfrm rot="16200000">
            <a:off x="2155168" y="-130832"/>
            <a:ext cx="5229200" cy="8748464"/>
          </a:xfrm>
          <a:prstGeom prst="round1Rect">
            <a:avLst>
              <a:gd name="adj" fmla="val 1462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
        <p:nvSpPr>
          <p:cNvPr id="7" name="Inhaltsplatzhalter 6"/>
          <p:cNvSpPr>
            <a:spLocks noGrp="1"/>
          </p:cNvSpPr>
          <p:nvPr>
            <p:ph sz="quarter" idx="13"/>
          </p:nvPr>
        </p:nvSpPr>
        <p:spPr>
          <a:xfrm>
            <a:off x="1547664" y="1844824"/>
            <a:ext cx="6192688" cy="3888431"/>
          </a:xfrm>
        </p:spPr>
        <p:txBody>
          <a:bodyPr/>
          <a:lstStyle/>
          <a:p>
            <a:pPr lvl="0"/>
            <a:r>
              <a:rPr lang="de-DE" dirty="0" smtClean="0"/>
              <a:t>Textmasterformate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Eine Ecke des Rechtecks abrunden 7"/>
          <p:cNvSpPr/>
          <p:nvPr userDrawn="1"/>
        </p:nvSpPr>
        <p:spPr>
          <a:xfrm rot="16200000">
            <a:off x="2155168" y="-130832"/>
            <a:ext cx="5229200" cy="8748464"/>
          </a:xfrm>
          <a:prstGeom prst="round1Rect">
            <a:avLst>
              <a:gd name="adj" fmla="val 1462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39552" y="1700808"/>
            <a:ext cx="3956248" cy="44253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4008" y="1700808"/>
            <a:ext cx="4042792" cy="44253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5" name="Datumsplatzhalter 4"/>
          <p:cNvSpPr>
            <a:spLocks noGrp="1"/>
          </p:cNvSpPr>
          <p:nvPr>
            <p:ph type="dt" sz="half" idx="10"/>
          </p:nvPr>
        </p:nvSpPr>
        <p:spPr/>
        <p:txBody>
          <a:bodyPr/>
          <a:lstStyle/>
          <a:p>
            <a:endParaRPr lang="de-DE"/>
          </a:p>
        </p:txBody>
      </p:sp>
      <p:sp>
        <p:nvSpPr>
          <p:cNvPr id="6" name="Fußzeilenplatzhalter 5"/>
          <p:cNvSpPr>
            <a:spLocks noGrp="1"/>
          </p:cNvSpPr>
          <p:nvPr>
            <p:ph type="ftr" sz="quarter" idx="11"/>
          </p:nvPr>
        </p:nvSpPr>
        <p:spPr/>
        <p:txBody>
          <a:bodyPr/>
          <a:lstStyle/>
          <a:p>
            <a:r>
              <a:rPr lang="de-DE" smtClean="0"/>
              <a:t>© ISL e.V. </a:t>
            </a:r>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p>
            <a:fld id="{0159D39E-5ED9-4E9E-8D7A-C281E33D8695}"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mit Überschriften">
    <p:spTree>
      <p:nvGrpSpPr>
        <p:cNvPr id="1" name=""/>
        <p:cNvGrpSpPr/>
        <p:nvPr/>
      </p:nvGrpSpPr>
      <p:grpSpPr>
        <a:xfrm>
          <a:off x="0" y="0"/>
          <a:ext cx="0" cy="0"/>
          <a:chOff x="0" y="0"/>
          <a:chExt cx="0" cy="0"/>
        </a:xfrm>
      </p:grpSpPr>
      <p:sp>
        <p:nvSpPr>
          <p:cNvPr id="10" name="Eine Ecke des Rechtecks abrunden 9"/>
          <p:cNvSpPr/>
          <p:nvPr userDrawn="1"/>
        </p:nvSpPr>
        <p:spPr>
          <a:xfrm rot="16200000">
            <a:off x="2155168" y="-130832"/>
            <a:ext cx="5229200" cy="8748464"/>
          </a:xfrm>
          <a:prstGeom prst="round1Rect">
            <a:avLst>
              <a:gd name="adj" fmla="val 1462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67544" y="1700808"/>
            <a:ext cx="4040188" cy="64807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Textmasterformate durch Klicken bearbeiten</a:t>
            </a:r>
          </a:p>
        </p:txBody>
      </p:sp>
      <p:sp>
        <p:nvSpPr>
          <p:cNvPr id="4" name="Inhaltsplatzhalter 3"/>
          <p:cNvSpPr>
            <a:spLocks noGrp="1"/>
          </p:cNvSpPr>
          <p:nvPr>
            <p:ph sz="half" idx="2"/>
          </p:nvPr>
        </p:nvSpPr>
        <p:spPr>
          <a:xfrm>
            <a:off x="467544" y="2420888"/>
            <a:ext cx="4040188" cy="37772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dirty="0" smtClean="0"/>
              <a:t>Textmasterformate durch Klicken bearbeiten</a:t>
            </a:r>
          </a:p>
          <a:p>
            <a:pPr lvl="1"/>
            <a:r>
              <a:rPr lang="de-DE" dirty="0" smtClean="0"/>
              <a:t>Zweite Ebene</a:t>
            </a:r>
          </a:p>
          <a:p>
            <a:pPr lvl="2"/>
            <a:r>
              <a:rPr lang="de-DE" dirty="0" smtClean="0"/>
              <a:t>Dritte Ebene</a:t>
            </a:r>
          </a:p>
        </p:txBody>
      </p:sp>
      <p:sp>
        <p:nvSpPr>
          <p:cNvPr id="5" name="Textplatzhalter 4"/>
          <p:cNvSpPr>
            <a:spLocks noGrp="1"/>
          </p:cNvSpPr>
          <p:nvPr>
            <p:ph type="body" sz="quarter" idx="3"/>
          </p:nvPr>
        </p:nvSpPr>
        <p:spPr>
          <a:xfrm>
            <a:off x="4644008" y="170080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Textmasterformate durch Klicken bearbeiten</a:t>
            </a:r>
          </a:p>
        </p:txBody>
      </p:sp>
      <p:sp>
        <p:nvSpPr>
          <p:cNvPr id="6" name="Inhaltsplatzhalter 5"/>
          <p:cNvSpPr>
            <a:spLocks noGrp="1"/>
          </p:cNvSpPr>
          <p:nvPr>
            <p:ph sz="quarter" idx="4"/>
          </p:nvPr>
        </p:nvSpPr>
        <p:spPr>
          <a:xfrm>
            <a:off x="4645025" y="2420887"/>
            <a:ext cx="4041775" cy="3705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dirty="0" smtClean="0"/>
              <a:t>Textmasterformate durch Klicken bearbeiten</a:t>
            </a:r>
          </a:p>
          <a:p>
            <a:pPr lvl="1"/>
            <a:r>
              <a:rPr lang="de-DE" dirty="0" smtClean="0"/>
              <a:t>Zweite Ebene</a:t>
            </a:r>
          </a:p>
          <a:p>
            <a:pPr lvl="2"/>
            <a:r>
              <a:rPr lang="de-DE" smtClean="0"/>
              <a:t>Dritte Ebene</a:t>
            </a:r>
            <a:endParaRPr lang="de-DE" dirty="0" smtClean="0"/>
          </a:p>
        </p:txBody>
      </p:sp>
      <p:sp>
        <p:nvSpPr>
          <p:cNvPr id="7" name="Datumsplatzhalter 6"/>
          <p:cNvSpPr>
            <a:spLocks noGrp="1"/>
          </p:cNvSpPr>
          <p:nvPr>
            <p:ph type="dt" sz="half" idx="10"/>
          </p:nvPr>
        </p:nvSpPr>
        <p:spPr/>
        <p:txBody>
          <a:bodyPr/>
          <a:lstStyle/>
          <a:p>
            <a:endParaRPr lang="de-DE"/>
          </a:p>
        </p:txBody>
      </p:sp>
      <p:sp>
        <p:nvSpPr>
          <p:cNvPr id="8" name="Fußzeilenplatzhalter 7"/>
          <p:cNvSpPr>
            <a:spLocks noGrp="1"/>
          </p:cNvSpPr>
          <p:nvPr>
            <p:ph type="ftr" sz="quarter" idx="11"/>
          </p:nvPr>
        </p:nvSpPr>
        <p:spPr/>
        <p:txBody>
          <a:bodyPr/>
          <a:lstStyle/>
          <a:p>
            <a:r>
              <a:rPr lang="de-DE" smtClean="0"/>
              <a:t>© ISL e.V. </a:t>
            </a:r>
            <a:endParaRPr lang="de-DE"/>
          </a:p>
        </p:txBody>
      </p:sp>
      <p:sp>
        <p:nvSpPr>
          <p:cNvPr id="9" name="Foliennummernplatzhalter 8"/>
          <p:cNvSpPr>
            <a:spLocks noGrp="1"/>
          </p:cNvSpPr>
          <p:nvPr>
            <p:ph type="sldNum" sz="quarter" idx="12"/>
          </p:nvPr>
        </p:nvSpPr>
        <p:spPr>
          <a:xfrm>
            <a:off x="6553200" y="6356350"/>
            <a:ext cx="2133600" cy="365125"/>
          </a:xfrm>
          <a:prstGeom prst="rect">
            <a:avLst/>
          </a:prstGeom>
        </p:spPr>
        <p:txBody>
          <a:bodyPr/>
          <a:lstStyle/>
          <a:p>
            <a:fld id="{0159D39E-5ED9-4E9E-8D7A-C281E33D8695}"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lie weiß für Smart Art">
    <p:bg>
      <p:bgPr>
        <a:solidFill>
          <a:srgbClr val="F9F6C3">
            <a:alpha val="0"/>
          </a:srgbClr>
        </a:solidFill>
        <a:effectLst/>
      </p:bgPr>
    </p:bg>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
        <p:nvSpPr>
          <p:cNvPr id="6" name="Inhaltsplatzhalter 6"/>
          <p:cNvSpPr>
            <a:spLocks noGrp="1"/>
          </p:cNvSpPr>
          <p:nvPr>
            <p:ph sz="quarter" idx="13" hasCustomPrompt="1"/>
          </p:nvPr>
        </p:nvSpPr>
        <p:spPr>
          <a:xfrm>
            <a:off x="1547664" y="260648"/>
            <a:ext cx="6696744" cy="1224136"/>
          </a:xfrm>
        </p:spPr>
        <p:txBody>
          <a:bodyPr>
            <a:noAutofit/>
          </a:bodyPr>
          <a:lstStyle>
            <a:lvl1pPr algn="ctr">
              <a:buNone/>
              <a:defRPr sz="3800"/>
            </a:lvl1pPr>
          </a:lstStyle>
          <a:p>
            <a:pPr lvl="0"/>
            <a:r>
              <a:rPr lang="de-DE" dirty="0" smtClean="0"/>
              <a:t>Weiße Folie für smart </a:t>
            </a:r>
            <a:r>
              <a:rPr lang="de-DE" dirty="0" err="1" smtClean="0"/>
              <a:t>art</a:t>
            </a:r>
            <a:endParaRPr lang="de-DE" dirty="0" smtClean="0"/>
          </a:p>
          <a:p>
            <a:pPr lvl="0"/>
            <a:endParaRPr lang="de-DE" dirty="0" smtClean="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lie gelb für Smart Art">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
        <p:nvSpPr>
          <p:cNvPr id="7" name="Inhaltsplatzhalter 6"/>
          <p:cNvSpPr>
            <a:spLocks noGrp="1"/>
          </p:cNvSpPr>
          <p:nvPr>
            <p:ph sz="quarter" idx="13" hasCustomPrompt="1"/>
          </p:nvPr>
        </p:nvSpPr>
        <p:spPr>
          <a:xfrm>
            <a:off x="1547664" y="260648"/>
            <a:ext cx="6696744" cy="1224136"/>
          </a:xfrm>
        </p:spPr>
        <p:txBody>
          <a:bodyPr>
            <a:noAutofit/>
          </a:bodyPr>
          <a:lstStyle>
            <a:lvl1pPr algn="ctr">
              <a:buNone/>
              <a:defRPr sz="3800" baseline="0"/>
            </a:lvl1pPr>
          </a:lstStyle>
          <a:p>
            <a:pPr lvl="0"/>
            <a:r>
              <a:rPr lang="de-DE" dirty="0" smtClean="0"/>
              <a:t>Gelbe Folie für smart </a:t>
            </a:r>
            <a:r>
              <a:rPr lang="de-DE" dirty="0" err="1" smtClean="0"/>
              <a:t>art</a:t>
            </a:r>
            <a:endParaRPr lang="de-DE" dirty="0" smtClean="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lie für Bild mit Bilduntersch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907704" y="5085184"/>
            <a:ext cx="6048672" cy="792088"/>
          </a:xfrm>
        </p:spPr>
        <p:txBody>
          <a:bodyPr/>
          <a:lstStyle>
            <a:lvl1pPr>
              <a:defRPr sz="2800"/>
            </a:lvl1pPr>
          </a:lstStyle>
          <a:p>
            <a:r>
              <a:rPr lang="de-DE" dirty="0" smtClean="0"/>
              <a:t>Bild mit Bildunterschrift</a:t>
            </a:r>
            <a:endParaRPr lang="de-DE" dirty="0"/>
          </a:p>
        </p:txBody>
      </p:sp>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reie Folie für großflächiges Bild">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9F6C3"/>
        </a:solidFill>
        <a:effectLst/>
      </p:bgPr>
    </p:bg>
    <p:spTree>
      <p:nvGrpSpPr>
        <p:cNvPr id="1" name=""/>
        <p:cNvGrpSpPr/>
        <p:nvPr/>
      </p:nvGrpSpPr>
      <p:grpSpPr>
        <a:xfrm>
          <a:off x="0" y="0"/>
          <a:ext cx="0" cy="0"/>
          <a:chOff x="0" y="0"/>
          <a:chExt cx="0" cy="0"/>
        </a:xfrm>
      </p:grpSpPr>
      <p:sp>
        <p:nvSpPr>
          <p:cNvPr id="10" name="Eine Ecke des Rechtecks abrunden 9"/>
          <p:cNvSpPr/>
          <p:nvPr userDrawn="1"/>
        </p:nvSpPr>
        <p:spPr>
          <a:xfrm rot="5400000">
            <a:off x="31440" y="-31440"/>
            <a:ext cx="1484784" cy="1547664"/>
          </a:xfrm>
          <a:prstGeom prst="round1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p:cNvSpPr>
            <a:spLocks noGrp="1"/>
          </p:cNvSpPr>
          <p:nvPr>
            <p:ph type="title"/>
          </p:nvPr>
        </p:nvSpPr>
        <p:spPr>
          <a:xfrm>
            <a:off x="1691680" y="188640"/>
            <a:ext cx="6768752" cy="1228998"/>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67544" y="1700808"/>
            <a:ext cx="8157592" cy="4453955"/>
          </a:xfrm>
          <a:prstGeom prst="rect">
            <a:avLst/>
          </a:prstGeom>
        </p:spPr>
        <p:txBody>
          <a:bodyPr vert="horz" lIns="91440" tIns="45720" rIns="91440" bIns="45720" rtlCol="0">
            <a:normAutofit/>
          </a:bodyPr>
          <a:lstStyle/>
          <a:p>
            <a:pPr lvl="0"/>
            <a:r>
              <a:rPr lang="de-DE" dirty="0" smtClean="0"/>
              <a:t>Textmasterformate durch Klicken bearbeiten</a:t>
            </a:r>
          </a:p>
          <a:p>
            <a:pPr lvl="1"/>
            <a:r>
              <a:rPr lang="de-DE" dirty="0" smtClean="0"/>
              <a:t>Zweite Ebene</a:t>
            </a:r>
          </a:p>
          <a:p>
            <a:pPr lvl="2"/>
            <a:r>
              <a:rPr lang="de-DE" dirty="0" smtClean="0"/>
              <a:t>Dritte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400">
                <a:solidFill>
                  <a:schemeClr val="tx1">
                    <a:tint val="75000"/>
                  </a:schemeClr>
                </a:solidFill>
                <a:latin typeface="Tahoma" pitchFamily="34" charset="0"/>
                <a:ea typeface="Tahoma" pitchFamily="34" charset="0"/>
                <a:cs typeface="Tahoma" pitchFamily="34" charset="0"/>
              </a:defRPr>
            </a:lvl1pPr>
          </a:lstStyle>
          <a:p>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Tahoma" pitchFamily="34" charset="0"/>
                <a:ea typeface="Tahoma" pitchFamily="34" charset="0"/>
                <a:cs typeface="Tahoma" pitchFamily="34" charset="0"/>
              </a:defRPr>
            </a:lvl1pPr>
          </a:lstStyle>
          <a:p>
            <a:r>
              <a:rPr lang="de-DE" dirty="0" smtClean="0"/>
              <a:t>© ISL e.V. </a:t>
            </a:r>
            <a:endParaRPr lang="de-DE" dirty="0"/>
          </a:p>
        </p:txBody>
      </p:sp>
      <p:pic>
        <p:nvPicPr>
          <p:cNvPr id="1028" name="Picture 4" descr="http://www.isl-ev.de/attachments/article/63/ISL%20Logo.jpg"/>
          <p:cNvPicPr>
            <a:picLocks noChangeAspect="1" noChangeArrowheads="1"/>
          </p:cNvPicPr>
          <p:nvPr userDrawn="1"/>
        </p:nvPicPr>
        <p:blipFill>
          <a:blip r:embed="rId13" cstate="print"/>
          <a:srcRect/>
          <a:stretch>
            <a:fillRect/>
          </a:stretch>
        </p:blipFill>
        <p:spPr bwMode="auto">
          <a:xfrm>
            <a:off x="179512" y="128046"/>
            <a:ext cx="1184424" cy="1068706"/>
          </a:xfrm>
          <a:prstGeom prst="rect">
            <a:avLst/>
          </a:prstGeom>
          <a:noFill/>
        </p:spPr>
      </p:pic>
      <p:sp>
        <p:nvSpPr>
          <p:cNvPr id="9" name="Foliennummernplatzhalter 8"/>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664CD8-403D-45C4-856A-F87BD3579F63}"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9" r:id="rId3"/>
    <p:sldLayoutId id="2147483652" r:id="rId4"/>
    <p:sldLayoutId id="2147483653" r:id="rId5"/>
    <p:sldLayoutId id="2147483657" r:id="rId6"/>
    <p:sldLayoutId id="2147483658" r:id="rId7"/>
    <p:sldLayoutId id="2147483660" r:id="rId8"/>
    <p:sldLayoutId id="2147483656" r:id="rId9"/>
    <p:sldLayoutId id="2147483655" r:id="rId10"/>
    <p:sldLayoutId id="2147483662" r:id="rId11"/>
  </p:sldLayoutIdLst>
  <p:hf sldNum="0" hdr="0" dt="0"/>
  <p:txStyles>
    <p:titleStyle>
      <a:lvl1pPr algn="ctr" defTabSz="914400" rtl="0" eaLnBrk="1" latinLnBrk="0" hangingPunct="1">
        <a:spcBef>
          <a:spcPct val="0"/>
        </a:spcBef>
        <a:buNone/>
        <a:defRPr sz="3800" kern="1200" spc="0">
          <a:solidFill>
            <a:schemeClr val="tx1"/>
          </a:solidFill>
          <a:latin typeface="Tahoma" pitchFamily="34" charset="0"/>
          <a:ea typeface="Tahoma" pitchFamily="34" charset="0"/>
          <a:cs typeface="Tahoma" pitchFamily="34" charset="0"/>
        </a:defRPr>
      </a:lvl1pPr>
    </p:titleStyle>
    <p:bodyStyle>
      <a:lvl1pPr marL="342900" indent="-342900" algn="l" defTabSz="914400" rtl="0" eaLnBrk="1" latinLnBrk="0" hangingPunct="1">
        <a:spcBef>
          <a:spcPct val="20000"/>
        </a:spcBef>
        <a:buClr>
          <a:srgbClr val="C00000"/>
        </a:buClr>
        <a:buSzPct val="100000"/>
        <a:buFont typeface="Wingdings 3" pitchFamily="18" charset="2"/>
        <a:buChar char=""/>
        <a:defRPr sz="3200" kern="1200">
          <a:solidFill>
            <a:schemeClr val="tx1"/>
          </a:solidFill>
          <a:latin typeface="Tahoma" pitchFamily="34" charset="0"/>
          <a:ea typeface="Tahoma" pitchFamily="34" charset="0"/>
          <a:cs typeface="Tahoma" pitchFamily="34" charset="0"/>
        </a:defRPr>
      </a:lvl1pPr>
      <a:lvl2pPr marL="742950" indent="-285750" algn="l" defTabSz="914400" rtl="0" eaLnBrk="1" latinLnBrk="0" hangingPunct="1">
        <a:spcBef>
          <a:spcPct val="20000"/>
        </a:spcBef>
        <a:buClr>
          <a:srgbClr val="C00000"/>
        </a:buClr>
        <a:buSzPct val="100000"/>
        <a:buFont typeface="Wingdings 3" pitchFamily="18" charset="2"/>
        <a:buChar char=""/>
        <a:defRPr sz="3000" kern="1200">
          <a:solidFill>
            <a:schemeClr val="tx1"/>
          </a:solidFill>
          <a:latin typeface="Tahoma" pitchFamily="34" charset="0"/>
          <a:ea typeface="Tahoma" pitchFamily="34" charset="0"/>
          <a:cs typeface="Tahoma" pitchFamily="34" charset="0"/>
        </a:defRPr>
      </a:lvl2pPr>
      <a:lvl3pPr marL="1143000" indent="-228600" algn="l" defTabSz="914400" rtl="0" eaLnBrk="1" latinLnBrk="0" hangingPunct="1">
        <a:spcBef>
          <a:spcPct val="20000"/>
        </a:spcBef>
        <a:buClr>
          <a:srgbClr val="C00000"/>
        </a:buClr>
        <a:buFont typeface="Wingdings 3" pitchFamily="18" charset="2"/>
        <a:buChar char=""/>
        <a:defRPr sz="2600" kern="1200">
          <a:solidFill>
            <a:schemeClr val="tx1"/>
          </a:solidFill>
          <a:latin typeface="Tahoma" pitchFamily="34" charset="0"/>
          <a:ea typeface="Tahoma" pitchFamily="34" charset="0"/>
          <a:cs typeface="Tahom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ahoma" pitchFamily="34" charset="0"/>
          <a:ea typeface="Tahoma" pitchFamily="34" charset="0"/>
          <a:cs typeface="Tahom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isl-ev.de/" TargetMode="Externa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3" Type="http://schemas.openxmlformats.org/officeDocument/2006/relationships/hyperlink" Target="http://www.empowerment.de/empowerment.de/files/Materialie-2-Empowerment-Brueckenschlaege-zur-Gesundheitsfoerderung.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tertitel 6"/>
          <p:cNvSpPr>
            <a:spLocks noGrp="1"/>
          </p:cNvSpPr>
          <p:nvPr>
            <p:ph type="subTitle" idx="1"/>
          </p:nvPr>
        </p:nvSpPr>
        <p:spPr>
          <a:xfrm>
            <a:off x="1619672" y="2420888"/>
            <a:ext cx="6400800" cy="1152128"/>
          </a:xfrm>
        </p:spPr>
        <p:txBody>
          <a:bodyPr>
            <a:normAutofit/>
          </a:bodyPr>
          <a:lstStyle/>
          <a:p>
            <a:r>
              <a:rPr lang="de-DE" sz="4000" dirty="0" smtClean="0"/>
              <a:t>Was ist Empowerment ?</a:t>
            </a:r>
            <a:endParaRPr lang="de-DE" sz="4000" dirty="0"/>
          </a:p>
        </p:txBody>
      </p:sp>
      <p:sp>
        <p:nvSpPr>
          <p:cNvPr id="9222" name="Fußzeilenplatzhalter 5"/>
          <p:cNvSpPr>
            <a:spLocks noGrp="1"/>
          </p:cNvSpPr>
          <p:nvPr>
            <p:ph type="ftr" sz="quarter" idx="4294967295"/>
          </p:nvPr>
        </p:nvSpPr>
        <p:spPr>
          <a:xfrm>
            <a:off x="3124200" y="6356350"/>
            <a:ext cx="2895600" cy="365125"/>
          </a:xfrm>
          <a:noFill/>
        </p:spPr>
        <p:txBody>
          <a:bodyPr/>
          <a:lstStyle/>
          <a:p>
            <a:r>
              <a:rPr lang="de-DE" dirty="0" smtClean="0"/>
              <a:t>© ISL e.V.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pPr marL="742950" indent="-742950" eaLnBrk="1" hangingPunct="1">
              <a:buFont typeface="Verdana" pitchFamily="34" charset="0"/>
              <a:buAutoNum type="arabicPeriod" startAt="3"/>
            </a:pPr>
            <a:r>
              <a:rPr lang="de-DE" b="1" dirty="0" smtClean="0"/>
              <a:t>Woher kommt Empowerment?</a:t>
            </a:r>
          </a:p>
        </p:txBody>
      </p:sp>
      <p:sp>
        <p:nvSpPr>
          <p:cNvPr id="18437" name="Rectangle 3"/>
          <p:cNvSpPr>
            <a:spLocks noGrp="1" noChangeArrowheads="1"/>
          </p:cNvSpPr>
          <p:nvPr>
            <p:ph sz="half" idx="1"/>
          </p:nvPr>
        </p:nvSpPr>
        <p:spPr>
          <a:xfrm>
            <a:off x="539552" y="1700808"/>
            <a:ext cx="4104456" cy="4425355"/>
          </a:xfrm>
        </p:spPr>
        <p:txBody>
          <a:bodyPr>
            <a:normAutofit/>
          </a:bodyPr>
          <a:lstStyle/>
          <a:p>
            <a:pPr eaLnBrk="1" hangingPunct="1"/>
            <a:r>
              <a:rPr lang="de-DE" sz="3200" dirty="0" smtClean="0"/>
              <a:t>US-amerikanische Bürgerrechtsbewegung (ca. 1950/1960er Jahre): Martin Luther King</a:t>
            </a:r>
          </a:p>
        </p:txBody>
      </p:sp>
      <p:sp>
        <p:nvSpPr>
          <p:cNvPr id="14" name="Inhaltsplatzhalter 13"/>
          <p:cNvSpPr>
            <a:spLocks noGrp="1"/>
          </p:cNvSpPr>
          <p:nvPr>
            <p:ph sz="half" idx="2"/>
          </p:nvPr>
        </p:nvSpPr>
        <p:spPr/>
        <p:txBody>
          <a:bodyPr/>
          <a:lstStyle/>
          <a:p>
            <a:endParaRPr lang="de-DE"/>
          </a:p>
        </p:txBody>
      </p:sp>
      <p:sp>
        <p:nvSpPr>
          <p:cNvPr id="18434" name="Fußzeilenplatzhalter 4"/>
          <p:cNvSpPr>
            <a:spLocks noGrp="1"/>
          </p:cNvSpPr>
          <p:nvPr>
            <p:ph type="ftr" sz="quarter" idx="11"/>
          </p:nvPr>
        </p:nvSpPr>
        <p:spPr>
          <a:noFill/>
        </p:spPr>
        <p:txBody>
          <a:bodyPr/>
          <a:lstStyle/>
          <a:p>
            <a:r>
              <a:rPr lang="de-DE" smtClean="0"/>
              <a:t>© ISL e.V. </a:t>
            </a:r>
          </a:p>
        </p:txBody>
      </p:sp>
      <p:sp>
        <p:nvSpPr>
          <p:cNvPr id="18438" name="AutoShape 5" descr="9k="/>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
        <p:nvSpPr>
          <p:cNvPr id="18439" name="AutoShape 7" descr="9k="/>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de-DE"/>
          </a:p>
        </p:txBody>
      </p:sp>
      <p:sp>
        <p:nvSpPr>
          <p:cNvPr id="18440" name="AutoShape 9" descr="2Q=="/>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de-DE"/>
          </a:p>
        </p:txBody>
      </p:sp>
      <p:pic>
        <p:nvPicPr>
          <p:cNvPr id="18441" name="Picture 11" descr="ANd9GcR3CdXF32qpLNphxUPNCztyqeYITr0NIi-b7TBiQENsz-IpnlUsHg"/>
          <p:cNvPicPr>
            <a:picLocks noChangeAspect="1" noChangeArrowheads="1"/>
          </p:cNvPicPr>
          <p:nvPr/>
        </p:nvPicPr>
        <p:blipFill>
          <a:blip r:embed="rId3" cstate="print"/>
          <a:srcRect/>
          <a:stretch>
            <a:fillRect/>
          </a:stretch>
        </p:blipFill>
        <p:spPr bwMode="auto">
          <a:xfrm>
            <a:off x="4716016" y="2060848"/>
            <a:ext cx="4222750" cy="3384550"/>
          </a:xfrm>
          <a:prstGeom prst="rect">
            <a:avLst/>
          </a:prstGeom>
          <a:noFill/>
          <a:ln w="9525">
            <a:noFill/>
            <a:miter lim="800000"/>
            <a:headEnd/>
            <a:tailEnd/>
          </a:ln>
        </p:spPr>
      </p:pic>
      <p:sp>
        <p:nvSpPr>
          <p:cNvPr id="18443" name="AutoShape 20" descr="9k="/>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de-DE"/>
          </a:p>
        </p:txBody>
      </p:sp>
      <p:sp>
        <p:nvSpPr>
          <p:cNvPr id="18444" name="AutoShape 22" descr="9k="/>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de-DE"/>
          </a:p>
        </p:txBody>
      </p:sp>
      <p:sp>
        <p:nvSpPr>
          <p:cNvPr id="18445" name="AutoShape 24" descr="9k="/>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
        <p:nvSpPr>
          <p:cNvPr id="18446" name="AutoShape 26" descr="9k="/>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p:txBody>
          <a:bodyPr/>
          <a:lstStyle/>
          <a:p>
            <a:r>
              <a:rPr lang="de-DE" smtClean="0"/>
              <a:t>© ISL e.V. </a:t>
            </a:r>
            <a:endParaRPr lang="de-DE" dirty="0"/>
          </a:p>
        </p:txBody>
      </p:sp>
      <p:pic>
        <p:nvPicPr>
          <p:cNvPr id="5" name="Picture 15" descr="ANd9GcRLJDJlMGU7muche0kejBy-Pi3RCU5d-Xi7hrMte5OxGllU4WjH"/>
          <p:cNvPicPr>
            <a:picLocks noChangeAspect="1" noChangeArrowheads="1"/>
          </p:cNvPicPr>
          <p:nvPr/>
        </p:nvPicPr>
        <p:blipFill>
          <a:blip r:embed="rId2" cstate="print"/>
          <a:srcRect/>
          <a:stretch>
            <a:fillRect/>
          </a:stretch>
        </p:blipFill>
        <p:spPr bwMode="auto">
          <a:xfrm>
            <a:off x="1606246" y="980728"/>
            <a:ext cx="6024478" cy="482453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10"/>
          <p:cNvSpPr>
            <a:spLocks noGrp="1" noChangeArrowheads="1"/>
          </p:cNvSpPr>
          <p:nvPr>
            <p:ph type="title"/>
          </p:nvPr>
        </p:nvSpPr>
        <p:spPr/>
        <p:txBody>
          <a:bodyPr/>
          <a:lstStyle/>
          <a:p>
            <a:pPr eaLnBrk="1" hangingPunct="1"/>
            <a:r>
              <a:rPr lang="de-DE" sz="3200" b="1" dirty="0" smtClean="0"/>
              <a:t>Frauenrechtsbewegung </a:t>
            </a:r>
            <a:br>
              <a:rPr lang="de-DE" sz="3200" b="1" dirty="0" smtClean="0"/>
            </a:br>
            <a:r>
              <a:rPr lang="de-DE" sz="3200" b="1" dirty="0" smtClean="0"/>
              <a:t>(18., 19., 20 Jh.)</a:t>
            </a:r>
          </a:p>
        </p:txBody>
      </p:sp>
      <p:sp>
        <p:nvSpPr>
          <p:cNvPr id="19461" name="Rectangle 3"/>
          <p:cNvSpPr>
            <a:spLocks noGrp="1" noChangeArrowheads="1"/>
          </p:cNvSpPr>
          <p:nvPr>
            <p:ph sz="half" idx="1"/>
          </p:nvPr>
        </p:nvSpPr>
        <p:spPr/>
        <p:txBody>
          <a:bodyPr/>
          <a:lstStyle/>
          <a:p>
            <a:pPr eaLnBrk="1" hangingPunct="1"/>
            <a:r>
              <a:rPr lang="de-DE" sz="3200" dirty="0" smtClean="0"/>
              <a:t>Wahlrecht, Recht auf Bildung, sexuelle Freiheit</a:t>
            </a:r>
            <a:r>
              <a:rPr lang="de-DE" sz="2400" dirty="0" smtClean="0"/>
              <a:t/>
            </a:r>
            <a:br>
              <a:rPr lang="de-DE" sz="2400" dirty="0" smtClean="0"/>
            </a:br>
            <a:endParaRPr lang="de-DE" sz="2400" dirty="0" smtClean="0"/>
          </a:p>
        </p:txBody>
      </p:sp>
      <p:sp>
        <p:nvSpPr>
          <p:cNvPr id="7" name="Inhaltsplatzhalter 6"/>
          <p:cNvSpPr>
            <a:spLocks noGrp="1"/>
          </p:cNvSpPr>
          <p:nvPr>
            <p:ph sz="half" idx="2"/>
          </p:nvPr>
        </p:nvSpPr>
        <p:spPr/>
        <p:txBody>
          <a:bodyPr/>
          <a:lstStyle/>
          <a:p>
            <a:endParaRPr lang="de-DE"/>
          </a:p>
        </p:txBody>
      </p:sp>
      <p:sp>
        <p:nvSpPr>
          <p:cNvPr id="19458" name="Fußzeilenplatzhalter 3"/>
          <p:cNvSpPr>
            <a:spLocks noGrp="1"/>
          </p:cNvSpPr>
          <p:nvPr>
            <p:ph type="ftr" sz="quarter" idx="11"/>
          </p:nvPr>
        </p:nvSpPr>
        <p:spPr>
          <a:noFill/>
        </p:spPr>
        <p:txBody>
          <a:bodyPr/>
          <a:lstStyle/>
          <a:p>
            <a:r>
              <a:rPr lang="de-DE" smtClean="0"/>
              <a:t>© ISL e.V. </a:t>
            </a:r>
          </a:p>
        </p:txBody>
      </p:sp>
      <p:pic>
        <p:nvPicPr>
          <p:cNvPr id="19463" name="Picture 7" descr="ANd9GcSXcndl7nKtj1QQTuOm19u7BLbzbSmAY189wXFtgq-IwUkUSKth"/>
          <p:cNvPicPr>
            <a:picLocks noChangeAspect="1" noChangeArrowheads="1"/>
          </p:cNvPicPr>
          <p:nvPr/>
        </p:nvPicPr>
        <p:blipFill>
          <a:blip r:embed="rId3" cstate="print"/>
          <a:srcRect/>
          <a:stretch>
            <a:fillRect/>
          </a:stretch>
        </p:blipFill>
        <p:spPr bwMode="auto">
          <a:xfrm>
            <a:off x="5004048" y="1844824"/>
            <a:ext cx="3240087" cy="4195763"/>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4"/>
          <p:cNvSpPr>
            <a:spLocks noGrp="1"/>
          </p:cNvSpPr>
          <p:nvPr>
            <p:ph type="ftr" sz="quarter" idx="11"/>
          </p:nvPr>
        </p:nvSpPr>
        <p:spPr/>
        <p:txBody>
          <a:bodyPr/>
          <a:lstStyle/>
          <a:p>
            <a:r>
              <a:rPr lang="de-DE" smtClean="0"/>
              <a:t>© ISL e.V. </a:t>
            </a:r>
            <a:endParaRPr lang="de-DE"/>
          </a:p>
        </p:txBody>
      </p:sp>
      <p:pic>
        <p:nvPicPr>
          <p:cNvPr id="6" name="Picture 5" descr="ANd9GcS-oyBWJfRLlSc3JUv8hqWwIkmL3HcYPfrkyutV8w1g2_HhcKzgHA"/>
          <p:cNvPicPr>
            <a:picLocks noChangeAspect="1" noChangeArrowheads="1"/>
          </p:cNvPicPr>
          <p:nvPr/>
        </p:nvPicPr>
        <p:blipFill>
          <a:blip r:embed="rId2" cstate="print"/>
          <a:srcRect/>
          <a:stretch>
            <a:fillRect/>
          </a:stretch>
        </p:blipFill>
        <p:spPr bwMode="auto">
          <a:xfrm>
            <a:off x="1619672" y="1196753"/>
            <a:ext cx="6433113" cy="432048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pPr eaLnBrk="1" hangingPunct="1"/>
            <a:r>
              <a:rPr lang="de-DE" sz="3200" b="1" dirty="0" smtClean="0"/>
              <a:t>Independent- Living- Bewegung (1970er)</a:t>
            </a:r>
          </a:p>
        </p:txBody>
      </p:sp>
      <p:sp>
        <p:nvSpPr>
          <p:cNvPr id="20485" name="Rectangle 3"/>
          <p:cNvSpPr>
            <a:spLocks noGrp="1" noChangeArrowheads="1"/>
          </p:cNvSpPr>
          <p:nvPr>
            <p:ph sz="half" idx="1"/>
          </p:nvPr>
        </p:nvSpPr>
        <p:spPr/>
        <p:txBody>
          <a:bodyPr/>
          <a:lstStyle/>
          <a:p>
            <a:pPr eaLnBrk="1" hangingPunct="1"/>
            <a:r>
              <a:rPr lang="de-DE" sz="3200" dirty="0" smtClean="0"/>
              <a:t>Freie Wahl der Wohnform, gegen Sondereinrichtungen</a:t>
            </a:r>
          </a:p>
        </p:txBody>
      </p:sp>
      <p:sp>
        <p:nvSpPr>
          <p:cNvPr id="9" name="Inhaltsplatzhalter 8"/>
          <p:cNvSpPr>
            <a:spLocks noGrp="1"/>
          </p:cNvSpPr>
          <p:nvPr>
            <p:ph sz="half" idx="2"/>
          </p:nvPr>
        </p:nvSpPr>
        <p:spPr/>
        <p:txBody>
          <a:bodyPr/>
          <a:lstStyle/>
          <a:p>
            <a:endParaRPr lang="de-DE"/>
          </a:p>
        </p:txBody>
      </p:sp>
      <p:sp>
        <p:nvSpPr>
          <p:cNvPr id="20482" name="Fußzeilenplatzhalter 4"/>
          <p:cNvSpPr>
            <a:spLocks noGrp="1"/>
          </p:cNvSpPr>
          <p:nvPr>
            <p:ph type="ftr" sz="quarter" idx="11"/>
          </p:nvPr>
        </p:nvSpPr>
        <p:spPr>
          <a:noFill/>
        </p:spPr>
        <p:txBody>
          <a:bodyPr/>
          <a:lstStyle/>
          <a:p>
            <a:r>
              <a:rPr lang="de-DE" smtClean="0"/>
              <a:t>© ISL e.V. </a:t>
            </a:r>
          </a:p>
        </p:txBody>
      </p:sp>
      <p:sp>
        <p:nvSpPr>
          <p:cNvPr id="20486" name="AutoShape 7" descr="2Q=="/>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
        <p:nvSpPr>
          <p:cNvPr id="20487" name="AutoShape 9" descr="2Q=="/>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
        <p:nvSpPr>
          <p:cNvPr id="20488" name="AutoShape 13" descr="2Q=="/>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pic>
        <p:nvPicPr>
          <p:cNvPr id="20489" name="Picture 19" descr="ANd9GcSXE2ilY61uFzdzHpmCVHk9LJ7Jvkoe-BGETM9POvvH95xzRe3e7A"/>
          <p:cNvPicPr>
            <a:picLocks noChangeAspect="1" noChangeArrowheads="1"/>
          </p:cNvPicPr>
          <p:nvPr/>
        </p:nvPicPr>
        <p:blipFill>
          <a:blip r:embed="rId3" cstate="print"/>
          <a:srcRect/>
          <a:stretch>
            <a:fillRect/>
          </a:stretch>
        </p:blipFill>
        <p:spPr bwMode="auto">
          <a:xfrm>
            <a:off x="4716927" y="2348881"/>
            <a:ext cx="4032232" cy="295232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de-DE" sz="3600" b="1" dirty="0" smtClean="0"/>
              <a:t>Wirkungen von Empowerment auf verschiedene Ebenen</a:t>
            </a:r>
          </a:p>
        </p:txBody>
      </p:sp>
      <p:sp>
        <p:nvSpPr>
          <p:cNvPr id="22531" name="Rectangle 3"/>
          <p:cNvSpPr>
            <a:spLocks noGrp="1" noChangeArrowheads="1"/>
          </p:cNvSpPr>
          <p:nvPr>
            <p:ph sz="half" idx="1"/>
          </p:nvPr>
        </p:nvSpPr>
        <p:spPr>
          <a:xfrm>
            <a:off x="539552" y="1700808"/>
            <a:ext cx="5112568" cy="4425355"/>
          </a:xfrm>
        </p:spPr>
        <p:txBody>
          <a:bodyPr>
            <a:noAutofit/>
          </a:bodyPr>
          <a:lstStyle/>
          <a:p>
            <a:pPr eaLnBrk="1" hangingPunct="1">
              <a:defRPr/>
            </a:pPr>
            <a:r>
              <a:rPr lang="de-DE" sz="3200" b="1" dirty="0" smtClean="0"/>
              <a:t>Individuell:</a:t>
            </a:r>
          </a:p>
          <a:p>
            <a:pPr indent="63500" eaLnBrk="1" hangingPunct="1">
              <a:buFont typeface="Arial" pitchFamily="34" charset="0"/>
              <a:buChar char="•"/>
              <a:defRPr/>
            </a:pPr>
            <a:r>
              <a:rPr lang="de-DE" sz="3200" b="1" dirty="0" smtClean="0"/>
              <a:t>	</a:t>
            </a:r>
            <a:r>
              <a:rPr lang="de-DE" sz="3200" dirty="0" smtClean="0"/>
              <a:t>eigene Angelegenheiten selbst in die Hand nehmen</a:t>
            </a:r>
          </a:p>
          <a:p>
            <a:pPr indent="63500" eaLnBrk="1" hangingPunct="1">
              <a:buFont typeface="Arial" pitchFamily="34" charset="0"/>
              <a:buChar char="•"/>
              <a:defRPr/>
            </a:pPr>
            <a:r>
              <a:rPr lang="de-DE" sz="3200" dirty="0" smtClean="0"/>
              <a:t> verschüttete Kraftquellen, Stärken, Kompetenzen (wieder) entdecken</a:t>
            </a:r>
          </a:p>
        </p:txBody>
      </p:sp>
      <p:pic>
        <p:nvPicPr>
          <p:cNvPr id="21510" name="Picture 15" descr="ANd9GcSnKEAMOuux8qchOzKNbnCYhiAis_DZVFuL3YvUWG7wPoj9gZW-RA"/>
          <p:cNvPicPr>
            <a:picLocks noGrp="1" noChangeAspect="1" noChangeArrowheads="1"/>
          </p:cNvPicPr>
          <p:nvPr>
            <p:ph sz="half" idx="2"/>
          </p:nvPr>
        </p:nvPicPr>
        <p:blipFill>
          <a:blip r:embed="rId3" cstate="print"/>
          <a:stretch>
            <a:fillRect/>
          </a:stretch>
        </p:blipFill>
        <p:spPr>
          <a:xfrm>
            <a:off x="5676844" y="1988840"/>
            <a:ext cx="3245431" cy="3484726"/>
          </a:xfrm>
          <a:noFill/>
        </p:spPr>
      </p:pic>
      <p:sp>
        <p:nvSpPr>
          <p:cNvPr id="21508" name="Fußzeilenplatzhalter 4"/>
          <p:cNvSpPr>
            <a:spLocks noGrp="1"/>
          </p:cNvSpPr>
          <p:nvPr>
            <p:ph type="ftr" sz="quarter" idx="11"/>
          </p:nvPr>
        </p:nvSpPr>
        <p:spPr>
          <a:noFill/>
        </p:spPr>
        <p:txBody>
          <a:bodyPr/>
          <a:lstStyle/>
          <a:p>
            <a:r>
              <a:rPr lang="de-DE" smtClean="0"/>
              <a:t>© ISL e.V.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7"/>
          <p:cNvSpPr>
            <a:spLocks noGrp="1"/>
          </p:cNvSpPr>
          <p:nvPr>
            <p:ph type="title"/>
          </p:nvPr>
        </p:nvSpPr>
        <p:spPr/>
        <p:txBody>
          <a:bodyPr/>
          <a:lstStyle/>
          <a:p>
            <a:endParaRPr lang="de-DE" smtClean="0"/>
          </a:p>
        </p:txBody>
      </p:sp>
      <p:sp>
        <p:nvSpPr>
          <p:cNvPr id="9" name="Inhaltsplatzhalter 8"/>
          <p:cNvSpPr>
            <a:spLocks noGrp="1"/>
          </p:cNvSpPr>
          <p:nvPr>
            <p:ph idx="1"/>
          </p:nvPr>
        </p:nvSpPr>
        <p:spPr/>
        <p:txBody>
          <a:bodyPr/>
          <a:lstStyle/>
          <a:p>
            <a:pPr eaLnBrk="1" hangingPunct="1">
              <a:defRPr/>
            </a:pPr>
            <a:r>
              <a:rPr lang="de-DE" b="1" dirty="0" smtClean="0"/>
              <a:t>Gesellschaftlich: </a:t>
            </a:r>
          </a:p>
          <a:p>
            <a:pPr indent="63500" eaLnBrk="1" hangingPunct="1">
              <a:buFont typeface="Arial" pitchFamily="34" charset="0"/>
              <a:buChar char="•"/>
              <a:defRPr/>
            </a:pPr>
            <a:r>
              <a:rPr lang="de-DE" b="1" dirty="0" smtClean="0"/>
              <a:t> </a:t>
            </a:r>
            <a:r>
              <a:rPr lang="de-DE" dirty="0" smtClean="0"/>
              <a:t>Empowerment als „Gemeinschaftsprodukt“ aus der Peer-Ebene, bündeln Kräfte, z.B. Netzwerkarbeit, Selbsthilfegruppen</a:t>
            </a:r>
          </a:p>
          <a:p>
            <a:pPr indent="63500" eaLnBrk="1" hangingPunct="1">
              <a:buFont typeface="Arial" pitchFamily="34" charset="0"/>
              <a:buChar char="•"/>
              <a:defRPr/>
            </a:pPr>
            <a:r>
              <a:rPr lang="de-DE" dirty="0" smtClean="0"/>
              <a:t> Inklusion</a:t>
            </a:r>
          </a:p>
          <a:p>
            <a:pPr>
              <a:defRPr/>
            </a:pPr>
            <a:endParaRPr lang="de-DE" dirty="0"/>
          </a:p>
        </p:txBody>
      </p:sp>
      <p:sp>
        <p:nvSpPr>
          <p:cNvPr id="22533" name="Fußzeilenplatzhalter 5"/>
          <p:cNvSpPr>
            <a:spLocks noGrp="1"/>
          </p:cNvSpPr>
          <p:nvPr>
            <p:ph type="ftr" sz="quarter" idx="11"/>
          </p:nvPr>
        </p:nvSpPr>
        <p:spPr>
          <a:noFill/>
        </p:spPr>
        <p:txBody>
          <a:bodyPr/>
          <a:lstStyle/>
          <a:p>
            <a:r>
              <a:rPr lang="de-DE" smtClean="0"/>
              <a:t>© ISL e.V.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endParaRPr lang="de-DE" smtClean="0"/>
          </a:p>
        </p:txBody>
      </p:sp>
      <p:sp>
        <p:nvSpPr>
          <p:cNvPr id="3" name="Inhaltsplatzhalter 2"/>
          <p:cNvSpPr>
            <a:spLocks noGrp="1"/>
          </p:cNvSpPr>
          <p:nvPr>
            <p:ph idx="1"/>
          </p:nvPr>
        </p:nvSpPr>
        <p:spPr>
          <a:xfrm>
            <a:off x="566738" y="1752600"/>
            <a:ext cx="8001000" cy="4700588"/>
          </a:xfrm>
        </p:spPr>
        <p:txBody>
          <a:bodyPr/>
          <a:lstStyle/>
          <a:p>
            <a:pPr eaLnBrk="1" hangingPunct="1">
              <a:defRPr/>
            </a:pPr>
            <a:r>
              <a:rPr lang="de-DE" b="1" dirty="0" smtClean="0"/>
              <a:t>Institutionell: </a:t>
            </a:r>
          </a:p>
          <a:p>
            <a:pPr indent="-28575" eaLnBrk="1" hangingPunct="1">
              <a:buFont typeface="Arial" pitchFamily="34" charset="0"/>
              <a:buChar char="•"/>
              <a:defRPr/>
            </a:pPr>
            <a:r>
              <a:rPr lang="de-DE" b="1" dirty="0" smtClean="0"/>
              <a:t> </a:t>
            </a:r>
            <a:r>
              <a:rPr lang="de-DE" dirty="0" smtClean="0"/>
              <a:t>Stärkung und Verbreitung von BürgerInnenbeteiligung und Engagement durch Änderung der Strukturen</a:t>
            </a:r>
          </a:p>
          <a:p>
            <a:pPr indent="-28575" eaLnBrk="1" hangingPunct="1">
              <a:buFont typeface="Arial" pitchFamily="34" charset="0"/>
              <a:buChar char="•"/>
              <a:defRPr/>
            </a:pPr>
            <a:r>
              <a:rPr lang="de-DE" dirty="0" smtClean="0"/>
              <a:t> als </a:t>
            </a:r>
            <a:r>
              <a:rPr lang="de-DE" dirty="0" err="1" smtClean="0"/>
              <a:t>ExpertIn</a:t>
            </a:r>
            <a:r>
              <a:rPr lang="de-DE" dirty="0" smtClean="0"/>
              <a:t> in eigener Sache Einfluss üben</a:t>
            </a:r>
          </a:p>
          <a:p>
            <a:pPr indent="-28575" eaLnBrk="1" hangingPunct="1">
              <a:buFont typeface="Arial" pitchFamily="34" charset="0"/>
              <a:buChar char="•"/>
              <a:defRPr/>
            </a:pPr>
            <a:r>
              <a:rPr lang="de-DE" dirty="0" smtClean="0"/>
              <a:t> Inklusion</a:t>
            </a:r>
          </a:p>
          <a:p>
            <a:pPr>
              <a:defRPr/>
            </a:pPr>
            <a:endParaRPr lang="de-DE" dirty="0"/>
          </a:p>
        </p:txBody>
      </p:sp>
      <p:sp>
        <p:nvSpPr>
          <p:cNvPr id="23557" name="Fußzeilenplatzhalter 4"/>
          <p:cNvSpPr>
            <a:spLocks noGrp="1"/>
          </p:cNvSpPr>
          <p:nvPr>
            <p:ph type="ftr" sz="quarter" idx="11"/>
          </p:nvPr>
        </p:nvSpPr>
        <p:spPr>
          <a:noFill/>
        </p:spPr>
        <p:txBody>
          <a:bodyPr/>
          <a:lstStyle/>
          <a:p>
            <a:r>
              <a:rPr lang="de-DE" smtClean="0"/>
              <a:t>© ISL e.V.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el 1"/>
          <p:cNvSpPr>
            <a:spLocks noGrp="1"/>
          </p:cNvSpPr>
          <p:nvPr>
            <p:ph type="title"/>
          </p:nvPr>
        </p:nvSpPr>
        <p:spPr/>
        <p:txBody>
          <a:bodyPr/>
          <a:lstStyle/>
          <a:p>
            <a:endParaRPr lang="de-DE" smtClean="0"/>
          </a:p>
        </p:txBody>
      </p:sp>
      <p:sp>
        <p:nvSpPr>
          <p:cNvPr id="3" name="Inhaltsplatzhalter 2"/>
          <p:cNvSpPr>
            <a:spLocks noGrp="1"/>
          </p:cNvSpPr>
          <p:nvPr>
            <p:ph idx="1"/>
          </p:nvPr>
        </p:nvSpPr>
        <p:spPr/>
        <p:txBody>
          <a:bodyPr/>
          <a:lstStyle/>
          <a:p>
            <a:pPr>
              <a:defRPr/>
            </a:pPr>
            <a:r>
              <a:rPr lang="de-DE" b="1" dirty="0" smtClean="0"/>
              <a:t>Politisch: </a:t>
            </a:r>
          </a:p>
          <a:p>
            <a:pPr indent="-28575">
              <a:buFont typeface="Arial" pitchFamily="34" charset="0"/>
              <a:buChar char="•"/>
              <a:defRPr/>
            </a:pPr>
            <a:r>
              <a:rPr lang="de-DE" b="1" dirty="0" smtClean="0"/>
              <a:t> </a:t>
            </a:r>
            <a:r>
              <a:rPr lang="de-DE" dirty="0" smtClean="0"/>
              <a:t>Partizipation vor Ort in der Gemeinde, Einfluss nehmen als </a:t>
            </a:r>
            <a:r>
              <a:rPr lang="de-DE" dirty="0" smtClean="0"/>
              <a:t>Expert*in </a:t>
            </a:r>
            <a:r>
              <a:rPr lang="de-DE" dirty="0" smtClean="0"/>
              <a:t>in eigener Sache</a:t>
            </a:r>
          </a:p>
          <a:p>
            <a:pPr indent="-28575">
              <a:buFont typeface="Arial" pitchFamily="34" charset="0"/>
              <a:buChar char="•"/>
              <a:defRPr/>
            </a:pPr>
            <a:r>
              <a:rPr lang="de-DE" dirty="0" smtClean="0"/>
              <a:t> bürgernahe Politik</a:t>
            </a:r>
          </a:p>
          <a:p>
            <a:pPr indent="-28575">
              <a:buFont typeface="Arial" pitchFamily="34" charset="0"/>
              <a:buChar char="•"/>
              <a:defRPr/>
            </a:pPr>
            <a:r>
              <a:rPr lang="de-DE" dirty="0" smtClean="0"/>
              <a:t> Einfordern von Partizipation und Rechten</a:t>
            </a:r>
          </a:p>
          <a:p>
            <a:pPr>
              <a:defRPr/>
            </a:pPr>
            <a:endParaRPr lang="de-DE" dirty="0"/>
          </a:p>
        </p:txBody>
      </p:sp>
      <p:sp>
        <p:nvSpPr>
          <p:cNvPr id="24581" name="Fußzeilenplatzhalter 4"/>
          <p:cNvSpPr>
            <a:spLocks noGrp="1"/>
          </p:cNvSpPr>
          <p:nvPr>
            <p:ph type="ftr" sz="quarter" idx="11"/>
          </p:nvPr>
        </p:nvSpPr>
        <p:spPr>
          <a:noFill/>
        </p:spPr>
        <p:txBody>
          <a:bodyPr/>
          <a:lstStyle/>
          <a:p>
            <a:r>
              <a:rPr lang="de-DE" smtClean="0"/>
              <a:t>© ISL e.V.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7"/>
          <p:cNvSpPr>
            <a:spLocks noGrp="1"/>
          </p:cNvSpPr>
          <p:nvPr>
            <p:ph type="title"/>
          </p:nvPr>
        </p:nvSpPr>
        <p:spPr>
          <a:xfrm>
            <a:off x="1691679" y="304800"/>
            <a:ext cx="7057033" cy="1216025"/>
          </a:xfrm>
        </p:spPr>
        <p:txBody>
          <a:bodyPr/>
          <a:lstStyle/>
          <a:p>
            <a:pPr marL="742950" indent="-742950">
              <a:buFont typeface="Verdana" pitchFamily="34" charset="0"/>
              <a:buAutoNum type="arabicPeriod" startAt="4"/>
            </a:pPr>
            <a:r>
              <a:rPr lang="de-DE" b="1" dirty="0" smtClean="0"/>
              <a:t>Empowerment in der Praxis:</a:t>
            </a:r>
          </a:p>
        </p:txBody>
      </p:sp>
      <p:sp>
        <p:nvSpPr>
          <p:cNvPr id="25603" name="Inhaltsplatzhalter 8"/>
          <p:cNvSpPr>
            <a:spLocks noGrp="1"/>
          </p:cNvSpPr>
          <p:nvPr>
            <p:ph idx="1"/>
          </p:nvPr>
        </p:nvSpPr>
        <p:spPr>
          <a:xfrm>
            <a:off x="566738" y="1752600"/>
            <a:ext cx="8326437" cy="4267200"/>
          </a:xfrm>
        </p:spPr>
        <p:txBody>
          <a:bodyPr/>
          <a:lstStyle/>
          <a:p>
            <a:pPr>
              <a:buFont typeface="Wingdings" pitchFamily="2" charset="2"/>
              <a:buNone/>
            </a:pPr>
            <a:r>
              <a:rPr lang="de-DE" sz="2800" dirty="0" smtClean="0"/>
              <a:t>Beispiel: </a:t>
            </a:r>
          </a:p>
          <a:p>
            <a:r>
              <a:rPr lang="de-DE" sz="2800" b="1" dirty="0" smtClean="0"/>
              <a:t>Empowerment in der Gesundheitsförderung: </a:t>
            </a:r>
            <a:r>
              <a:rPr lang="de-DE" sz="2800" dirty="0" smtClean="0"/>
              <a:t>mehr Kontrolle über Entscheidungen &amp; Handlungen, die Gesundheit beeinflussen, da Personenzentriertheit / </a:t>
            </a:r>
            <a:r>
              <a:rPr lang="de-DE" sz="2800" dirty="0" err="1" smtClean="0"/>
              <a:t>Enthierarchisierung</a:t>
            </a:r>
            <a:r>
              <a:rPr lang="de-DE" sz="2800" dirty="0" smtClean="0"/>
              <a:t> zw. </a:t>
            </a:r>
            <a:r>
              <a:rPr lang="de-DE" sz="2800" dirty="0" smtClean="0"/>
              <a:t>Klient*in </a:t>
            </a:r>
            <a:r>
              <a:rPr lang="de-DE" sz="2800" dirty="0" smtClean="0"/>
              <a:t>&amp; </a:t>
            </a:r>
            <a:r>
              <a:rPr lang="de-DE" sz="2800" dirty="0" smtClean="0"/>
              <a:t>Berater*in</a:t>
            </a:r>
            <a:endParaRPr lang="de-DE" sz="2800" dirty="0" smtClean="0"/>
          </a:p>
        </p:txBody>
      </p:sp>
      <p:sp>
        <p:nvSpPr>
          <p:cNvPr id="25605" name="Fußzeilenplatzhalter 5"/>
          <p:cNvSpPr>
            <a:spLocks noGrp="1"/>
          </p:cNvSpPr>
          <p:nvPr>
            <p:ph type="ftr" sz="quarter" idx="11"/>
          </p:nvPr>
        </p:nvSpPr>
        <p:spPr>
          <a:noFill/>
        </p:spPr>
        <p:txBody>
          <a:bodyPr/>
          <a:lstStyle/>
          <a:p>
            <a:r>
              <a:rPr lang="de-DE" smtClean="0"/>
              <a:t>© ISL e.V.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de-DE" b="1" dirty="0" smtClean="0"/>
              <a:t>Überblick</a:t>
            </a:r>
          </a:p>
        </p:txBody>
      </p:sp>
      <p:sp>
        <p:nvSpPr>
          <p:cNvPr id="10244" name="Fußzeilenplatzhalter 4"/>
          <p:cNvSpPr>
            <a:spLocks noGrp="1"/>
          </p:cNvSpPr>
          <p:nvPr>
            <p:ph type="ftr" sz="quarter" idx="11"/>
          </p:nvPr>
        </p:nvSpPr>
        <p:spPr>
          <a:noFill/>
        </p:spPr>
        <p:txBody>
          <a:bodyPr/>
          <a:lstStyle/>
          <a:p>
            <a:r>
              <a:rPr lang="de-DE" smtClean="0"/>
              <a:t>© ISL e.V. </a:t>
            </a:r>
            <a:endParaRPr lang="de-DE" dirty="0" smtClean="0"/>
          </a:p>
        </p:txBody>
      </p:sp>
      <p:sp>
        <p:nvSpPr>
          <p:cNvPr id="10243" name="Rectangle 3"/>
          <p:cNvSpPr>
            <a:spLocks noGrp="1" noChangeArrowheads="1"/>
          </p:cNvSpPr>
          <p:nvPr>
            <p:ph sz="quarter" idx="13"/>
          </p:nvPr>
        </p:nvSpPr>
        <p:spPr/>
        <p:txBody>
          <a:bodyPr/>
          <a:lstStyle/>
          <a:p>
            <a:pPr marL="514350" indent="-514350" eaLnBrk="1" hangingPunct="1">
              <a:buFont typeface="Verdana" pitchFamily="34" charset="0"/>
              <a:buAutoNum type="arabicPeriod"/>
            </a:pPr>
            <a:endParaRPr lang="de-DE" sz="3200" dirty="0" smtClean="0"/>
          </a:p>
          <a:p>
            <a:pPr marL="514350" indent="-514350">
              <a:buFont typeface="+mj-lt"/>
              <a:buAutoNum type="arabicPeriod"/>
            </a:pPr>
            <a:r>
              <a:rPr lang="de-DE" sz="3200" dirty="0" smtClean="0"/>
              <a:t>Begriffsbestimmung</a:t>
            </a:r>
          </a:p>
          <a:p>
            <a:pPr marL="514350" indent="-514350" eaLnBrk="1" hangingPunct="1">
              <a:buFont typeface="+mj-lt"/>
              <a:buAutoNum type="arabicPeriod"/>
            </a:pPr>
            <a:r>
              <a:rPr lang="de-DE" sz="3200" dirty="0" smtClean="0"/>
              <a:t>Grundideen</a:t>
            </a:r>
          </a:p>
          <a:p>
            <a:pPr marL="514350" indent="-514350" eaLnBrk="1" hangingPunct="1">
              <a:buFont typeface="+mj-lt"/>
              <a:buAutoNum type="arabicPeriod"/>
            </a:pPr>
            <a:r>
              <a:rPr lang="de-DE" sz="3200" dirty="0" smtClean="0"/>
              <a:t>Woher kommt Empowerment?</a:t>
            </a:r>
          </a:p>
          <a:p>
            <a:pPr marL="514350" indent="-514350" eaLnBrk="1" hangingPunct="1">
              <a:buFont typeface="+mj-lt"/>
              <a:buAutoNum type="arabicPeriod"/>
            </a:pPr>
            <a:r>
              <a:rPr lang="de-DE" sz="3200" dirty="0" smtClean="0"/>
              <a:t>Empowerment in der Praxis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p:txBody>
          <a:bodyPr/>
          <a:lstStyle/>
          <a:p>
            <a:endParaRPr lang="de-DE" smtClean="0"/>
          </a:p>
        </p:txBody>
      </p:sp>
      <p:sp>
        <p:nvSpPr>
          <p:cNvPr id="26627" name="Inhaltsplatzhalter 2"/>
          <p:cNvSpPr>
            <a:spLocks noGrp="1"/>
          </p:cNvSpPr>
          <p:nvPr>
            <p:ph idx="1"/>
          </p:nvPr>
        </p:nvSpPr>
        <p:spPr/>
        <p:txBody>
          <a:bodyPr/>
          <a:lstStyle/>
          <a:p>
            <a:r>
              <a:rPr lang="de-DE" smtClean="0"/>
              <a:t>In die Lage versetzt werden, </a:t>
            </a:r>
            <a:r>
              <a:rPr lang="de-DE" i="1" smtClean="0"/>
              <a:t>„Krankheit besser in den Griff zu bekommen, gesündere Verhaltensweisen anzunehmen,…Bewältigungskompetenz und Effizienz von Betreuenden zu verbessern“    </a:t>
            </a:r>
          </a:p>
          <a:p>
            <a:pPr>
              <a:buFont typeface="Wingdings" pitchFamily="2" charset="2"/>
              <a:buNone/>
            </a:pPr>
            <a:r>
              <a:rPr lang="de-DE" smtClean="0"/>
              <a:t>					</a:t>
            </a:r>
            <a:r>
              <a:rPr lang="de-DE" sz="2400" i="1" smtClean="0"/>
              <a:t>	vgl. Herriger 2002</a:t>
            </a:r>
            <a:endParaRPr lang="de-DE" i="1" smtClean="0"/>
          </a:p>
          <a:p>
            <a:endParaRPr lang="de-DE" smtClean="0"/>
          </a:p>
        </p:txBody>
      </p:sp>
      <p:sp>
        <p:nvSpPr>
          <p:cNvPr id="26629" name="Fußzeilenplatzhalter 4"/>
          <p:cNvSpPr>
            <a:spLocks noGrp="1"/>
          </p:cNvSpPr>
          <p:nvPr>
            <p:ph type="ftr" sz="quarter" idx="11"/>
          </p:nvPr>
        </p:nvSpPr>
        <p:spPr>
          <a:noFill/>
        </p:spPr>
        <p:txBody>
          <a:bodyPr/>
          <a:lstStyle/>
          <a:p>
            <a:r>
              <a:rPr lang="de-DE" smtClean="0"/>
              <a:t>© ISL e.V.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ußzeilenplatzhalter 4"/>
          <p:cNvSpPr>
            <a:spLocks noGrp="1"/>
          </p:cNvSpPr>
          <p:nvPr>
            <p:ph type="ftr" sz="quarter" idx="11"/>
          </p:nvPr>
        </p:nvSpPr>
        <p:spPr>
          <a:noFill/>
        </p:spPr>
        <p:txBody>
          <a:bodyPr/>
          <a:lstStyle/>
          <a:p>
            <a:r>
              <a:rPr lang="de-DE" smtClean="0"/>
              <a:t>© ISL e.V. </a:t>
            </a:r>
          </a:p>
        </p:txBody>
      </p:sp>
      <p:sp>
        <p:nvSpPr>
          <p:cNvPr id="27652" name="Rectangle 2"/>
          <p:cNvSpPr>
            <a:spLocks noGrp="1" noChangeArrowheads="1"/>
          </p:cNvSpPr>
          <p:nvPr>
            <p:ph type="title"/>
          </p:nvPr>
        </p:nvSpPr>
        <p:spPr/>
        <p:txBody>
          <a:bodyPr/>
          <a:lstStyle/>
          <a:p>
            <a:pPr eaLnBrk="1" hangingPunct="1"/>
            <a:r>
              <a:rPr lang="de-DE" sz="4000" b="1" smtClean="0"/>
              <a:t>Auswirkungen von Empowerment</a:t>
            </a:r>
          </a:p>
        </p:txBody>
      </p:sp>
      <p:sp>
        <p:nvSpPr>
          <p:cNvPr id="27653" name="Rectangle 3"/>
          <p:cNvSpPr>
            <a:spLocks noGrp="1" noChangeArrowheads="1"/>
          </p:cNvSpPr>
          <p:nvPr>
            <p:ph type="body" idx="1"/>
          </p:nvPr>
        </p:nvSpPr>
        <p:spPr>
          <a:xfrm>
            <a:off x="566738" y="2060575"/>
            <a:ext cx="8001000" cy="3959225"/>
          </a:xfrm>
        </p:spPr>
        <p:txBody>
          <a:bodyPr/>
          <a:lstStyle/>
          <a:p>
            <a:pPr eaLnBrk="1" hangingPunct="1">
              <a:spcBef>
                <a:spcPts val="1200"/>
              </a:spcBef>
            </a:pPr>
            <a:r>
              <a:rPr lang="de-DE" sz="3200" smtClean="0"/>
              <a:t>Abbau von Ungleichheiten</a:t>
            </a:r>
          </a:p>
          <a:p>
            <a:pPr eaLnBrk="1" hangingPunct="1">
              <a:spcBef>
                <a:spcPts val="1200"/>
              </a:spcBef>
            </a:pPr>
            <a:r>
              <a:rPr lang="de-DE" sz="3200" smtClean="0"/>
              <a:t>Soziales Engagement</a:t>
            </a:r>
          </a:p>
          <a:p>
            <a:pPr eaLnBrk="1" hangingPunct="1">
              <a:spcBef>
                <a:spcPts val="1200"/>
              </a:spcBef>
            </a:pPr>
            <a:r>
              <a:rPr lang="de-DE" sz="3200" smtClean="0"/>
              <a:t>Sozialer Austausch</a:t>
            </a:r>
          </a:p>
          <a:p>
            <a:pPr eaLnBrk="1" hangingPunct="1">
              <a:spcBef>
                <a:spcPts val="1200"/>
              </a:spcBef>
            </a:pPr>
            <a:endParaRPr lang="de-DE" sz="3200" smtClean="0"/>
          </a:p>
          <a:p>
            <a:pPr eaLnBrk="1" hangingPunct="1">
              <a:spcBef>
                <a:spcPts val="1200"/>
              </a:spcBef>
              <a:buFont typeface="Wingdings" pitchFamily="2" charset="2"/>
              <a:buNone/>
            </a:pPr>
            <a:r>
              <a:rPr lang="de-DE" sz="3200" b="1" smtClean="0">
                <a:sym typeface="Wingdings" pitchFamily="2" charset="2"/>
              </a:rPr>
              <a:t> </a:t>
            </a:r>
            <a:r>
              <a:rPr lang="de-DE" sz="2800" b="1" smtClean="0">
                <a:solidFill>
                  <a:srgbClr val="C00000"/>
                </a:solidFill>
              </a:rPr>
              <a:t>Empowerment ist Methode und Ziel des Selbstbestimmt-Leben-Konzepts</a:t>
            </a:r>
            <a:endParaRPr lang="de-DE" sz="3200" b="1" smtClean="0">
              <a:solidFill>
                <a:srgbClr val="C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p:txBody>
          <a:bodyPr/>
          <a:lstStyle/>
          <a:p>
            <a:r>
              <a:rPr lang="de-DE" smtClean="0"/>
              <a:t>© ISL e.V. </a:t>
            </a:r>
            <a:endParaRPr lang="de-DE"/>
          </a:p>
        </p:txBody>
      </p:sp>
      <p:sp>
        <p:nvSpPr>
          <p:cNvPr id="7" name="Inhaltsplatzhalter 6"/>
          <p:cNvSpPr>
            <a:spLocks noGrp="1"/>
          </p:cNvSpPr>
          <p:nvPr>
            <p:ph sz="quarter" idx="13"/>
          </p:nvPr>
        </p:nvSpPr>
        <p:spPr>
          <a:xfrm>
            <a:off x="0" y="2348880"/>
            <a:ext cx="9144000" cy="2808312"/>
          </a:xfrm>
        </p:spPr>
        <p:txBody>
          <a:bodyPr>
            <a:normAutofit/>
          </a:bodyPr>
          <a:lstStyle/>
          <a:p>
            <a:r>
              <a:rPr lang="de-DE" sz="3600" dirty="0" smtClean="0"/>
              <a:t>Gemeinsam für Menschenrechte - Selbstbestimmung - Empowerment</a:t>
            </a:r>
            <a:endParaRPr lang="de-DE" sz="3600" dirty="0" smtClean="0">
              <a:hlinkClick r:id="rId2"/>
            </a:endParaRPr>
          </a:p>
          <a:p>
            <a:r>
              <a:rPr lang="de-DE" dirty="0" smtClean="0">
                <a:hlinkClick r:id="rId2"/>
              </a:rPr>
              <a:t>www.isl-ev.de</a:t>
            </a:r>
            <a:r>
              <a:rPr lang="de-DE" dirty="0" smtClean="0"/>
              <a:t> </a:t>
            </a:r>
            <a:endParaRPr lang="de-DE"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el 1"/>
          <p:cNvSpPr>
            <a:spLocks noGrp="1"/>
          </p:cNvSpPr>
          <p:nvPr>
            <p:ph type="title"/>
          </p:nvPr>
        </p:nvSpPr>
        <p:spPr/>
        <p:txBody>
          <a:bodyPr/>
          <a:lstStyle/>
          <a:p>
            <a:r>
              <a:rPr lang="de-DE" smtClean="0"/>
              <a:t>Literaturangaben: </a:t>
            </a:r>
          </a:p>
        </p:txBody>
      </p:sp>
      <p:sp>
        <p:nvSpPr>
          <p:cNvPr id="28675" name="Inhaltsplatzhalter 2"/>
          <p:cNvSpPr>
            <a:spLocks noGrp="1"/>
          </p:cNvSpPr>
          <p:nvPr>
            <p:ph idx="1"/>
          </p:nvPr>
        </p:nvSpPr>
        <p:spPr>
          <a:xfrm>
            <a:off x="0" y="1752600"/>
            <a:ext cx="9144000" cy="4340225"/>
          </a:xfrm>
        </p:spPr>
        <p:txBody>
          <a:bodyPr/>
          <a:lstStyle/>
          <a:p>
            <a:r>
              <a:rPr lang="de-DE" sz="1700" b="1" smtClean="0"/>
              <a:t>Herriger, Norbert </a:t>
            </a:r>
            <a:r>
              <a:rPr lang="de-DE" sz="1700" smtClean="0"/>
              <a:t>(2002): Empowerment in der sozialen Arbeit. Eine Einführung. Berlin.</a:t>
            </a:r>
          </a:p>
          <a:p>
            <a:r>
              <a:rPr lang="de-DE" sz="1700" b="1" smtClean="0"/>
              <a:t>Herriger, Norbert</a:t>
            </a:r>
            <a:r>
              <a:rPr lang="de-DE" sz="1700" smtClean="0"/>
              <a:t> (2002): Empowerment- Brückenschläge zur Gesundheitsförderung. Online verfügbar unter: </a:t>
            </a:r>
            <a:r>
              <a:rPr lang="de-DE" sz="1700" smtClean="0">
                <a:hlinkClick r:id="rId3"/>
              </a:rPr>
              <a:t>http://www.empowerment.de/empowerment.de/files/Materialie-2-Empowerment-Brueckenschlaege-zur-Gesundheitsfoerderung.pdf</a:t>
            </a:r>
            <a:r>
              <a:rPr lang="de-DE" sz="1700" smtClean="0"/>
              <a:t> (zuletzt geprüft am 05.08.2013).</a:t>
            </a:r>
          </a:p>
          <a:p>
            <a:r>
              <a:rPr lang="de-DE" sz="1700" b="1" smtClean="0"/>
              <a:t>Lenz, Albert; Stark, Wolfgang </a:t>
            </a:r>
            <a:r>
              <a:rPr lang="de-DE" sz="1700" smtClean="0"/>
              <a:t>(Hg.) (2002): Empowerment. Neue Perspektiven für psycholsoziale Praxis und Organisation. Dgvt-Verlag.</a:t>
            </a:r>
          </a:p>
          <a:p>
            <a:r>
              <a:rPr lang="de-DE" sz="1700" b="1" smtClean="0"/>
              <a:t>Miller, Tilly; Pankofer, Sabine </a:t>
            </a:r>
            <a:r>
              <a:rPr lang="de-DE" sz="1700" smtClean="0"/>
              <a:t>(2000): Empowerment konkret. Stuttgart: Lucius und Lucius.</a:t>
            </a:r>
          </a:p>
          <a:p>
            <a:r>
              <a:rPr lang="de-DE" sz="1700" b="1" smtClean="0"/>
              <a:t>Rappaport, Julian</a:t>
            </a:r>
            <a:r>
              <a:rPr lang="de-DE" sz="1700" smtClean="0"/>
              <a:t> (1985): Ein Plädoyer für die Widersprüchlichkeit. Ein sozialpolitisches Konzept des „empowerment“ anstelle präventiver Ansätze. In: Verhaltentherapie und psychosoziale Praxis 2/1985, S. 257 ff.</a:t>
            </a:r>
          </a:p>
          <a:p>
            <a:r>
              <a:rPr lang="de-DE" sz="1700" b="1" smtClean="0"/>
              <a:t>Theunissen, Georg </a:t>
            </a:r>
            <a:r>
              <a:rPr lang="de-DE" sz="1700" smtClean="0"/>
              <a:t>(2007): Empowerment behinderter Menschen. Inklusion  Bildung – Heilpädagogik – Soziale Arbeit. Freiburg: Lambertus Verlag</a:t>
            </a:r>
          </a:p>
        </p:txBody>
      </p:sp>
      <p:sp>
        <p:nvSpPr>
          <p:cNvPr id="28677" name="Fußzeilenplatzhalter 4"/>
          <p:cNvSpPr>
            <a:spLocks noGrp="1"/>
          </p:cNvSpPr>
          <p:nvPr>
            <p:ph type="ftr" sz="quarter" idx="11"/>
          </p:nvPr>
        </p:nvSpPr>
        <p:spPr>
          <a:noFill/>
        </p:spPr>
        <p:txBody>
          <a:bodyPr/>
          <a:lstStyle/>
          <a:p>
            <a:r>
              <a:rPr lang="de-DE" smtClean="0"/>
              <a:t>© ISL e.V.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742950" indent="-742950">
              <a:buFont typeface="+mj-lt"/>
              <a:buAutoNum type="arabicPeriod"/>
            </a:pPr>
            <a:r>
              <a:rPr lang="de-DE" b="1" dirty="0" smtClean="0"/>
              <a:t>Begriffsbestimmung</a:t>
            </a:r>
            <a:endParaRPr lang="de-DE" b="1" dirty="0"/>
          </a:p>
        </p:txBody>
      </p:sp>
      <p:sp>
        <p:nvSpPr>
          <p:cNvPr id="3" name="Fußzeilenplatzhalter 2"/>
          <p:cNvSpPr>
            <a:spLocks noGrp="1"/>
          </p:cNvSpPr>
          <p:nvPr>
            <p:ph type="ftr" sz="quarter" idx="11"/>
          </p:nvPr>
        </p:nvSpPr>
        <p:spPr/>
        <p:txBody>
          <a:bodyPr/>
          <a:lstStyle/>
          <a:p>
            <a:r>
              <a:rPr lang="de-DE" smtClean="0"/>
              <a:t>© ISL e.V. </a:t>
            </a:r>
            <a:endParaRPr lang="de-DE" dirty="0"/>
          </a:p>
        </p:txBody>
      </p:sp>
      <p:sp>
        <p:nvSpPr>
          <p:cNvPr id="4" name="Inhaltsplatzhalter 3"/>
          <p:cNvSpPr>
            <a:spLocks noGrp="1"/>
          </p:cNvSpPr>
          <p:nvPr>
            <p:ph sz="quarter" idx="13"/>
          </p:nvPr>
        </p:nvSpPr>
        <p:spPr/>
        <p:txBody>
          <a:bodyPr/>
          <a:lstStyle/>
          <a:p>
            <a:r>
              <a:rPr lang="de-DE" dirty="0" smtClean="0"/>
              <a:t>Englisch: „</a:t>
            </a:r>
            <a:r>
              <a:rPr lang="de-DE" dirty="0" err="1" smtClean="0"/>
              <a:t>to</a:t>
            </a:r>
            <a:r>
              <a:rPr lang="de-DE" dirty="0" smtClean="0"/>
              <a:t> </a:t>
            </a:r>
            <a:r>
              <a:rPr lang="de-DE" dirty="0" err="1" smtClean="0"/>
              <a:t>empower</a:t>
            </a:r>
            <a:r>
              <a:rPr lang="de-DE" dirty="0" smtClean="0"/>
              <a:t>“= ermächtigen, befähigen</a:t>
            </a:r>
          </a:p>
          <a:p>
            <a:r>
              <a:rPr lang="de-DE" dirty="0" smtClean="0"/>
              <a:t>Sinngemäß: „Selbst-Ermächtigung“, „Selbstbefähigung“</a:t>
            </a:r>
          </a:p>
          <a:p>
            <a:r>
              <a:rPr lang="de-DE" dirty="0" smtClean="0">
                <a:sym typeface="Wingdings" pitchFamily="2" charset="2"/>
              </a:rPr>
              <a:t>Übersetzung </a:t>
            </a:r>
            <a:r>
              <a:rPr lang="de-DE" dirty="0" smtClean="0">
                <a:sym typeface="Wingdings" pitchFamily="2" charset="2"/>
              </a:rPr>
              <a:t>greift aber zu  </a:t>
            </a:r>
            <a:r>
              <a:rPr lang="de-DE" dirty="0" smtClean="0">
                <a:sym typeface="Wingdings" pitchFamily="2" charset="2"/>
              </a:rPr>
              <a:t>kurz</a:t>
            </a:r>
          </a:p>
          <a:p>
            <a:endParaRPr lang="de-D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endParaRPr lang="de-DE"/>
          </a:p>
        </p:txBody>
      </p:sp>
      <p:sp>
        <p:nvSpPr>
          <p:cNvPr id="6" name="Inhaltsplatzhalter 5"/>
          <p:cNvSpPr>
            <a:spLocks noGrp="1"/>
          </p:cNvSpPr>
          <p:nvPr>
            <p:ph sz="half" idx="1"/>
          </p:nvPr>
        </p:nvSpPr>
        <p:spPr>
          <a:xfrm>
            <a:off x="539552" y="1700808"/>
            <a:ext cx="4608512" cy="4425355"/>
          </a:xfrm>
        </p:spPr>
        <p:txBody>
          <a:bodyPr/>
          <a:lstStyle/>
          <a:p>
            <a:r>
              <a:rPr lang="de-DE" sz="3200" dirty="0" smtClean="0">
                <a:sym typeface="Wingdings" pitchFamily="2" charset="2"/>
              </a:rPr>
              <a:t>(Wieder)</a:t>
            </a:r>
            <a:r>
              <a:rPr lang="de-DE" sz="3200" dirty="0" err="1" smtClean="0">
                <a:sym typeface="Wingdings" pitchFamily="2" charset="2"/>
              </a:rPr>
              <a:t>gewinnung</a:t>
            </a:r>
            <a:r>
              <a:rPr lang="de-DE" sz="3200" dirty="0" smtClean="0">
                <a:sym typeface="Wingdings" pitchFamily="2" charset="2"/>
              </a:rPr>
              <a:t> von Selbstbestimmungs-</a:t>
            </a:r>
            <a:r>
              <a:rPr lang="de-DE" sz="3200" dirty="0" err="1" smtClean="0">
                <a:sym typeface="Wingdings" pitchFamily="2" charset="2"/>
              </a:rPr>
              <a:t>fähigkeiten</a:t>
            </a:r>
            <a:endParaRPr lang="de-DE" sz="3200" dirty="0" smtClean="0">
              <a:sym typeface="Wingdings" pitchFamily="2" charset="2"/>
            </a:endParaRPr>
          </a:p>
          <a:p>
            <a:r>
              <a:rPr lang="de-DE" sz="3200" dirty="0" smtClean="0">
                <a:sym typeface="Wingdings" pitchFamily="2" charset="2"/>
              </a:rPr>
              <a:t>Stärke</a:t>
            </a:r>
          </a:p>
          <a:p>
            <a:r>
              <a:rPr lang="de-DE" sz="3200" dirty="0" smtClean="0">
                <a:sym typeface="Wingdings" pitchFamily="2" charset="2"/>
              </a:rPr>
              <a:t>Kompetenzen zur Gestaltung eigener Lebensverhältnisse</a:t>
            </a:r>
            <a:endParaRPr lang="de-DE" sz="3200" dirty="0" smtClean="0"/>
          </a:p>
          <a:p>
            <a:endParaRPr lang="de-DE" dirty="0" smtClean="0">
              <a:sym typeface="Wingdings" pitchFamily="2" charset="2"/>
            </a:endParaRPr>
          </a:p>
          <a:p>
            <a:endParaRPr lang="de-DE" dirty="0"/>
          </a:p>
        </p:txBody>
      </p:sp>
      <p:sp>
        <p:nvSpPr>
          <p:cNvPr id="3" name="Fußzeilenplatzhalter 2"/>
          <p:cNvSpPr>
            <a:spLocks noGrp="1"/>
          </p:cNvSpPr>
          <p:nvPr>
            <p:ph type="ftr" sz="quarter" idx="11"/>
          </p:nvPr>
        </p:nvSpPr>
        <p:spPr/>
        <p:txBody>
          <a:bodyPr/>
          <a:lstStyle/>
          <a:p>
            <a:r>
              <a:rPr lang="de-DE" smtClean="0"/>
              <a:t>© ISL e.V. </a:t>
            </a:r>
            <a:endParaRPr lang="de-DE" dirty="0"/>
          </a:p>
        </p:txBody>
      </p:sp>
      <p:pic>
        <p:nvPicPr>
          <p:cNvPr id="8" name="Picture 5" descr="ANd9GcTyROH5Tf_m34kF4ESUGnr7r1l7yprR67rIJ2dUfjJQzl_79MZo"/>
          <p:cNvPicPr>
            <a:picLocks noGrp="1" noChangeAspect="1" noChangeArrowheads="1"/>
          </p:cNvPicPr>
          <p:nvPr>
            <p:ph sz="half" idx="2"/>
          </p:nvPr>
        </p:nvPicPr>
        <p:blipFill>
          <a:blip r:embed="rId2" cstate="print"/>
          <a:srcRect/>
          <a:stretch>
            <a:fillRect/>
          </a:stretch>
        </p:blipFill>
        <p:spPr>
          <a:xfrm>
            <a:off x="5580112" y="1988840"/>
            <a:ext cx="3278662" cy="3600400"/>
          </a:xfr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b="1" dirty="0" smtClean="0"/>
              <a:t>Definitionen I</a:t>
            </a:r>
            <a:endParaRPr lang="de-DE" dirty="0"/>
          </a:p>
        </p:txBody>
      </p:sp>
      <p:sp>
        <p:nvSpPr>
          <p:cNvPr id="7" name="Inhaltsplatzhalter 6"/>
          <p:cNvSpPr>
            <a:spLocks noGrp="1"/>
          </p:cNvSpPr>
          <p:nvPr>
            <p:ph idx="1"/>
          </p:nvPr>
        </p:nvSpPr>
        <p:spPr/>
        <p:txBody>
          <a:bodyPr>
            <a:normAutofit lnSpcReduction="10000"/>
          </a:bodyPr>
          <a:lstStyle/>
          <a:p>
            <a:pPr>
              <a:buNone/>
            </a:pPr>
            <a:r>
              <a:rPr lang="de-DE" dirty="0" smtClean="0"/>
              <a:t>  „</a:t>
            </a:r>
            <a:r>
              <a:rPr lang="de-DE" i="1" dirty="0" err="1" smtClean="0"/>
              <a:t>Prozeß</a:t>
            </a:r>
            <a:r>
              <a:rPr lang="de-DE" i="1" dirty="0" smtClean="0"/>
              <a:t>, in dem Betroffene ihre Angelegenheiten selbst in die Hand nehmen, sich dabei ihrer </a:t>
            </a:r>
            <a:r>
              <a:rPr lang="de-DE" b="1" i="1" dirty="0" smtClean="0"/>
              <a:t>eigenen Fähigkeiten</a:t>
            </a:r>
            <a:r>
              <a:rPr lang="de-DE" i="1" dirty="0" smtClean="0"/>
              <a:t> bewusst werden, </a:t>
            </a:r>
            <a:r>
              <a:rPr lang="de-DE" b="1" i="1" dirty="0" smtClean="0"/>
              <a:t>eigene Kräfte</a:t>
            </a:r>
            <a:r>
              <a:rPr lang="de-DE" i="1" dirty="0" smtClean="0"/>
              <a:t> entwickeln und </a:t>
            </a:r>
            <a:r>
              <a:rPr lang="de-DE" b="1" i="1" dirty="0" smtClean="0"/>
              <a:t>soziale Ressourcen </a:t>
            </a:r>
            <a:r>
              <a:rPr lang="de-DE" i="1" dirty="0" smtClean="0"/>
              <a:t>nutzen. Leitperspektive ist die </a:t>
            </a:r>
            <a:r>
              <a:rPr lang="de-DE" b="1" i="1" dirty="0" smtClean="0"/>
              <a:t>selbstbestimmte Bewältigung </a:t>
            </a:r>
            <a:r>
              <a:rPr lang="de-DE" i="1" dirty="0" smtClean="0"/>
              <a:t>und Gestaltung des eigenen Lebens" 					</a:t>
            </a:r>
            <a:r>
              <a:rPr lang="de-DE" sz="2400" dirty="0" smtClean="0"/>
              <a:t>(THEUNISSEN/PLAUTE, 1995).</a:t>
            </a:r>
          </a:p>
          <a:p>
            <a:pPr>
              <a:buNone/>
            </a:pPr>
            <a:endParaRPr lang="de-DE" dirty="0"/>
          </a:p>
        </p:txBody>
      </p:sp>
      <p:sp>
        <p:nvSpPr>
          <p:cNvPr id="5" name="Fußzeilenplatzhalter 4"/>
          <p:cNvSpPr>
            <a:spLocks noGrp="1"/>
          </p:cNvSpPr>
          <p:nvPr>
            <p:ph type="ftr" sz="quarter" idx="11"/>
          </p:nvPr>
        </p:nvSpPr>
        <p:spPr/>
        <p:txBody>
          <a:bodyPr/>
          <a:lstStyle/>
          <a:p>
            <a:r>
              <a:rPr lang="de-DE" smtClean="0"/>
              <a:t>© ISL e.V. </a:t>
            </a:r>
            <a:endParaRPr lang="de-DE"/>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Definitionen II</a:t>
            </a:r>
            <a:endParaRPr lang="de-DE" dirty="0"/>
          </a:p>
        </p:txBody>
      </p:sp>
      <p:sp>
        <p:nvSpPr>
          <p:cNvPr id="3" name="Inhaltsplatzhalter 2"/>
          <p:cNvSpPr>
            <a:spLocks noGrp="1"/>
          </p:cNvSpPr>
          <p:nvPr>
            <p:ph idx="1"/>
          </p:nvPr>
        </p:nvSpPr>
        <p:spPr>
          <a:xfrm>
            <a:off x="611560" y="1844824"/>
            <a:ext cx="8085584" cy="4309939"/>
          </a:xfrm>
        </p:spPr>
        <p:txBody>
          <a:bodyPr>
            <a:normAutofit lnSpcReduction="10000"/>
          </a:bodyPr>
          <a:lstStyle/>
          <a:p>
            <a:pPr>
              <a:buNone/>
            </a:pPr>
            <a:r>
              <a:rPr lang="de-DE" dirty="0" smtClean="0"/>
              <a:t>"</a:t>
            </a:r>
            <a:r>
              <a:rPr lang="de-DE" i="1" dirty="0" smtClean="0"/>
              <a:t>Empowerment bezieht sich ... auf die </a:t>
            </a:r>
            <a:r>
              <a:rPr lang="de-DE" b="1" i="1" dirty="0" smtClean="0"/>
              <a:t>Möglichkeiten und Hilfen</a:t>
            </a:r>
            <a:r>
              <a:rPr lang="de-DE" i="1" dirty="0" smtClean="0"/>
              <a:t>, die es Individuen oder Gruppen erlauben, </a:t>
            </a:r>
            <a:r>
              <a:rPr lang="de-DE" b="1" i="1" dirty="0" smtClean="0"/>
              <a:t>Kontrolle</a:t>
            </a:r>
            <a:r>
              <a:rPr lang="de-DE" i="1" dirty="0" smtClean="0"/>
              <a:t> über ihr Leben und ihre sozialen Zusammenhänge zu gewinnen, und die sie darin unterstützen, die </a:t>
            </a:r>
            <a:r>
              <a:rPr lang="de-DE" b="1" i="1" dirty="0" smtClean="0"/>
              <a:t>dazu notwendigen Ressourcen </a:t>
            </a:r>
            <a:r>
              <a:rPr lang="de-DE" i="1" dirty="0" smtClean="0"/>
              <a:t>zu beschaffen"</a:t>
            </a:r>
            <a:r>
              <a:rPr lang="de-DE" dirty="0" smtClean="0"/>
              <a:t> 							</a:t>
            </a:r>
            <a:r>
              <a:rPr lang="de-DE" sz="2400" dirty="0" smtClean="0"/>
              <a:t>(STARK, 1996, 17f).</a:t>
            </a:r>
            <a:endParaRPr lang="de-DE" dirty="0" smtClean="0"/>
          </a:p>
          <a:p>
            <a:pPr>
              <a:buNone/>
            </a:pPr>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lstStyle/>
          <a:p>
            <a:pPr eaLnBrk="1" hangingPunct="1"/>
            <a:r>
              <a:rPr lang="de-DE" sz="4000" b="1" dirty="0" smtClean="0"/>
              <a:t>Ergebnisse von Empowerment</a:t>
            </a:r>
          </a:p>
        </p:txBody>
      </p:sp>
      <p:sp>
        <p:nvSpPr>
          <p:cNvPr id="15365" name="Rectangle 3"/>
          <p:cNvSpPr>
            <a:spLocks noGrp="1" noChangeArrowheads="1"/>
          </p:cNvSpPr>
          <p:nvPr>
            <p:ph sz="half" idx="1"/>
          </p:nvPr>
        </p:nvSpPr>
        <p:spPr>
          <a:xfrm>
            <a:off x="539552" y="1700808"/>
            <a:ext cx="3956248" cy="4425355"/>
          </a:xfrm>
        </p:spPr>
        <p:txBody>
          <a:bodyPr>
            <a:normAutofit lnSpcReduction="10000"/>
          </a:bodyPr>
          <a:lstStyle/>
          <a:p>
            <a:pPr eaLnBrk="1" hangingPunct="1">
              <a:spcBef>
                <a:spcPts val="1200"/>
              </a:spcBef>
            </a:pPr>
            <a:r>
              <a:rPr lang="de-DE" sz="3200" dirty="0" smtClean="0"/>
              <a:t>Selbstbestimmung= z.B. neue Philosophie des Helfens </a:t>
            </a:r>
            <a:r>
              <a:rPr lang="de-DE" sz="3200" dirty="0" smtClean="0">
                <a:sym typeface="Wingdings" pitchFamily="2" charset="2"/>
              </a:rPr>
              <a:t> Hierarchie wird aufgehoben</a:t>
            </a:r>
            <a:endParaRPr lang="de-DE" sz="3200" dirty="0" smtClean="0"/>
          </a:p>
          <a:p>
            <a:pPr eaLnBrk="1" hangingPunct="1">
              <a:spcBef>
                <a:spcPts val="1200"/>
              </a:spcBef>
            </a:pPr>
            <a:r>
              <a:rPr lang="de-DE" sz="3200" dirty="0" smtClean="0"/>
              <a:t>Partizipation= Expert*in in eigener Sache sein</a:t>
            </a:r>
          </a:p>
        </p:txBody>
      </p:sp>
      <p:sp>
        <p:nvSpPr>
          <p:cNvPr id="6" name="Inhaltsplatzhalter 5"/>
          <p:cNvSpPr>
            <a:spLocks noGrp="1"/>
          </p:cNvSpPr>
          <p:nvPr>
            <p:ph sz="half" idx="2"/>
          </p:nvPr>
        </p:nvSpPr>
        <p:spPr/>
        <p:txBody>
          <a:bodyPr>
            <a:normAutofit lnSpcReduction="10000"/>
          </a:bodyPr>
          <a:lstStyle/>
          <a:p>
            <a:endParaRPr lang="de-DE"/>
          </a:p>
        </p:txBody>
      </p:sp>
      <p:sp>
        <p:nvSpPr>
          <p:cNvPr id="15362" name="Fußzeilenplatzhalter 4"/>
          <p:cNvSpPr>
            <a:spLocks noGrp="1"/>
          </p:cNvSpPr>
          <p:nvPr>
            <p:ph type="ftr" sz="quarter" idx="11"/>
          </p:nvPr>
        </p:nvSpPr>
        <p:spPr>
          <a:noFill/>
        </p:spPr>
        <p:txBody>
          <a:bodyPr/>
          <a:lstStyle/>
          <a:p>
            <a:r>
              <a:rPr lang="de-DE" smtClean="0"/>
              <a:t>© ISL e.V. </a:t>
            </a:r>
          </a:p>
        </p:txBody>
      </p:sp>
      <p:pic>
        <p:nvPicPr>
          <p:cNvPr id="15366" name="Picture 5" descr="ANd9GcSXnse0CHSOYbuAcJ6COAwvdlPeRN1l9KimNh9Np5Hlz4mCIe4PJw"/>
          <p:cNvPicPr>
            <a:picLocks noChangeAspect="1" noChangeArrowheads="1"/>
          </p:cNvPicPr>
          <p:nvPr/>
        </p:nvPicPr>
        <p:blipFill>
          <a:blip r:embed="rId3" cstate="print"/>
          <a:srcRect/>
          <a:stretch>
            <a:fillRect/>
          </a:stretch>
        </p:blipFill>
        <p:spPr bwMode="auto">
          <a:xfrm>
            <a:off x="5436096" y="1844824"/>
            <a:ext cx="3168352" cy="3782042"/>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marL="742950" indent="-742950" eaLnBrk="1" hangingPunct="1">
              <a:buFont typeface="Verdana" pitchFamily="34" charset="0"/>
              <a:buAutoNum type="arabicPeriod" startAt="2"/>
            </a:pPr>
            <a:r>
              <a:rPr lang="de-DE" b="1" dirty="0" smtClean="0"/>
              <a:t>Grundideen von Empowerment</a:t>
            </a:r>
          </a:p>
        </p:txBody>
      </p:sp>
      <p:sp>
        <p:nvSpPr>
          <p:cNvPr id="16387" name="Rectangle 3"/>
          <p:cNvSpPr>
            <a:spLocks noGrp="1" noChangeArrowheads="1"/>
          </p:cNvSpPr>
          <p:nvPr>
            <p:ph sz="half" idx="1"/>
          </p:nvPr>
        </p:nvSpPr>
        <p:spPr>
          <a:xfrm>
            <a:off x="611560" y="1844824"/>
            <a:ext cx="5328592" cy="4608512"/>
          </a:xfrm>
        </p:spPr>
        <p:txBody>
          <a:bodyPr>
            <a:normAutofit fontScale="70000" lnSpcReduction="20000"/>
          </a:bodyPr>
          <a:lstStyle/>
          <a:p>
            <a:pPr lvl="0">
              <a:lnSpc>
                <a:spcPct val="120000"/>
              </a:lnSpc>
              <a:spcBef>
                <a:spcPts val="1200"/>
              </a:spcBef>
            </a:pPr>
            <a:r>
              <a:rPr lang="de-DE" sz="4100" dirty="0" smtClean="0"/>
              <a:t>Abkehr „Minus-Seiten“ </a:t>
            </a:r>
            <a:r>
              <a:rPr lang="de-DE" sz="4100" dirty="0" smtClean="0">
                <a:sym typeface="Wingdings"/>
              </a:rPr>
              <a:t> </a:t>
            </a:r>
            <a:r>
              <a:rPr lang="de-DE" sz="4100" dirty="0" smtClean="0"/>
              <a:t>zu </a:t>
            </a:r>
            <a:r>
              <a:rPr lang="de-DE" sz="4100" dirty="0" smtClean="0"/>
              <a:t>einem optimistischen Menschenbild, das in Kompetenz / Stärken / Wachstum des Individuums vertraut</a:t>
            </a:r>
          </a:p>
          <a:p>
            <a:pPr>
              <a:lnSpc>
                <a:spcPct val="120000"/>
              </a:lnSpc>
              <a:spcBef>
                <a:spcPts val="1200"/>
              </a:spcBef>
            </a:pPr>
            <a:r>
              <a:rPr lang="de-DE" sz="4100" dirty="0" smtClean="0"/>
              <a:t>Weg von Zuschreibungen </a:t>
            </a:r>
            <a:r>
              <a:rPr lang="de-DE" sz="4100" dirty="0" err="1" smtClean="0"/>
              <a:t>bezügl</a:t>
            </a:r>
            <a:r>
              <a:rPr lang="de-DE" sz="4100" dirty="0" smtClean="0"/>
              <a:t>. Hilfebedürftigkeit</a:t>
            </a:r>
          </a:p>
          <a:p>
            <a:pPr lvl="8">
              <a:lnSpc>
                <a:spcPct val="90000"/>
              </a:lnSpc>
              <a:spcBef>
                <a:spcPts val="1200"/>
              </a:spcBef>
              <a:buNone/>
            </a:pPr>
            <a:endParaRPr lang="de-DE" dirty="0" smtClean="0">
              <a:sym typeface="Wingdings" pitchFamily="2" charset="2"/>
            </a:endParaRPr>
          </a:p>
          <a:p>
            <a:pPr algn="r" eaLnBrk="1" hangingPunct="1">
              <a:lnSpc>
                <a:spcPct val="90000"/>
              </a:lnSpc>
              <a:spcBef>
                <a:spcPts val="1200"/>
              </a:spcBef>
              <a:buFont typeface="Wingdings" pitchFamily="2" charset="2"/>
              <a:buNone/>
            </a:pPr>
            <a:r>
              <a:rPr lang="de-DE" sz="3200" dirty="0" smtClean="0">
                <a:sym typeface="Wingdings" pitchFamily="2" charset="2"/>
              </a:rPr>
              <a:t> </a:t>
            </a:r>
          </a:p>
          <a:p>
            <a:pPr eaLnBrk="1" hangingPunct="1">
              <a:lnSpc>
                <a:spcPct val="90000"/>
              </a:lnSpc>
            </a:pPr>
            <a:endParaRPr lang="de-DE" dirty="0" smtClean="0"/>
          </a:p>
        </p:txBody>
      </p:sp>
      <p:sp>
        <p:nvSpPr>
          <p:cNvPr id="6" name="Inhaltsplatzhalter 5"/>
          <p:cNvSpPr>
            <a:spLocks noGrp="1"/>
          </p:cNvSpPr>
          <p:nvPr>
            <p:ph sz="half" idx="2"/>
          </p:nvPr>
        </p:nvSpPr>
        <p:spPr>
          <a:xfrm>
            <a:off x="5580112" y="1844824"/>
            <a:ext cx="3106688" cy="4281339"/>
          </a:xfrm>
        </p:spPr>
        <p:txBody>
          <a:bodyPr>
            <a:normAutofit fontScale="70000" lnSpcReduction="20000"/>
          </a:bodyPr>
          <a:lstStyle/>
          <a:p>
            <a:endParaRPr lang="de-DE" dirty="0"/>
          </a:p>
        </p:txBody>
      </p:sp>
      <p:sp>
        <p:nvSpPr>
          <p:cNvPr id="16388" name="Fußzeilenplatzhalter 4"/>
          <p:cNvSpPr>
            <a:spLocks noGrp="1"/>
          </p:cNvSpPr>
          <p:nvPr>
            <p:ph type="ftr" sz="quarter" idx="11"/>
          </p:nvPr>
        </p:nvSpPr>
        <p:spPr>
          <a:noFill/>
        </p:spPr>
        <p:txBody>
          <a:bodyPr/>
          <a:lstStyle/>
          <a:p>
            <a:r>
              <a:rPr lang="de-DE" smtClean="0"/>
              <a:t>© ISL e.V. </a:t>
            </a:r>
          </a:p>
        </p:txBody>
      </p:sp>
      <p:pic>
        <p:nvPicPr>
          <p:cNvPr id="16390" name="Picture 2"/>
          <p:cNvPicPr>
            <a:picLocks noChangeAspect="1" noChangeArrowheads="1"/>
          </p:cNvPicPr>
          <p:nvPr/>
        </p:nvPicPr>
        <p:blipFill>
          <a:blip r:embed="rId3" cstate="print"/>
          <a:srcRect/>
          <a:stretch>
            <a:fillRect/>
          </a:stretch>
        </p:blipFill>
        <p:spPr bwMode="auto">
          <a:xfrm>
            <a:off x="6804248" y="1844824"/>
            <a:ext cx="1730325" cy="420345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5"/>
          <p:cNvSpPr>
            <a:spLocks noGrp="1"/>
          </p:cNvSpPr>
          <p:nvPr>
            <p:ph type="title"/>
          </p:nvPr>
        </p:nvSpPr>
        <p:spPr/>
        <p:txBody>
          <a:bodyPr/>
          <a:lstStyle/>
          <a:p>
            <a:endParaRPr lang="de-DE" smtClean="0"/>
          </a:p>
        </p:txBody>
      </p:sp>
      <p:sp>
        <p:nvSpPr>
          <p:cNvPr id="17411" name="Inhaltsplatzhalter 2"/>
          <p:cNvSpPr>
            <a:spLocks noGrp="1"/>
          </p:cNvSpPr>
          <p:nvPr>
            <p:ph idx="1"/>
          </p:nvPr>
        </p:nvSpPr>
        <p:spPr>
          <a:xfrm>
            <a:off x="566738" y="1773238"/>
            <a:ext cx="8001000" cy="4246562"/>
          </a:xfrm>
        </p:spPr>
        <p:txBody>
          <a:bodyPr/>
          <a:lstStyle/>
          <a:p>
            <a:pPr eaLnBrk="1" hangingPunct="1">
              <a:lnSpc>
                <a:spcPct val="90000"/>
              </a:lnSpc>
              <a:spcBef>
                <a:spcPts val="600"/>
              </a:spcBef>
            </a:pPr>
            <a:r>
              <a:rPr lang="de-DE" sz="3200" dirty="0" smtClean="0">
                <a:sym typeface="Wingdings" pitchFamily="2" charset="2"/>
              </a:rPr>
              <a:t>Akzeptanz und Respekt von unkonventionellen Lebensentwürfe</a:t>
            </a:r>
          </a:p>
          <a:p>
            <a:pPr eaLnBrk="1" hangingPunct="1">
              <a:lnSpc>
                <a:spcPct val="90000"/>
              </a:lnSpc>
              <a:spcBef>
                <a:spcPts val="600"/>
              </a:spcBef>
            </a:pPr>
            <a:r>
              <a:rPr lang="de-DE" sz="3200" dirty="0" smtClean="0">
                <a:sym typeface="Wingdings" pitchFamily="2" charset="2"/>
              </a:rPr>
              <a:t>Respekt vor dem eigenen Weg, der eigenen Zeit</a:t>
            </a:r>
          </a:p>
          <a:p>
            <a:pPr eaLnBrk="1" hangingPunct="1">
              <a:lnSpc>
                <a:spcPct val="90000"/>
              </a:lnSpc>
              <a:spcBef>
                <a:spcPts val="1200"/>
              </a:spcBef>
            </a:pPr>
            <a:r>
              <a:rPr lang="de-DE" sz="3200" dirty="0" smtClean="0">
                <a:sym typeface="Wingdings" pitchFamily="2" charset="2"/>
              </a:rPr>
              <a:t>Respekt vor Selbstverantwortung des Anderen</a:t>
            </a:r>
          </a:p>
          <a:p>
            <a:pPr eaLnBrk="1" hangingPunct="1">
              <a:lnSpc>
                <a:spcPct val="90000"/>
              </a:lnSpc>
              <a:spcBef>
                <a:spcPts val="1200"/>
              </a:spcBef>
            </a:pPr>
            <a:r>
              <a:rPr lang="de-DE" sz="3200" dirty="0" smtClean="0">
                <a:sym typeface="Wingdings" pitchFamily="2" charset="2"/>
              </a:rPr>
              <a:t>Unveräußerliche Rechte als Grundorientierung</a:t>
            </a:r>
          </a:p>
          <a:p>
            <a:endParaRPr lang="de-DE" dirty="0" smtClean="0"/>
          </a:p>
        </p:txBody>
      </p:sp>
      <p:sp>
        <p:nvSpPr>
          <p:cNvPr id="17412" name="Fußzeilenplatzhalter 3"/>
          <p:cNvSpPr>
            <a:spLocks noGrp="1"/>
          </p:cNvSpPr>
          <p:nvPr>
            <p:ph type="ftr" sz="quarter" idx="11"/>
          </p:nvPr>
        </p:nvSpPr>
        <p:spPr>
          <a:noFill/>
        </p:spPr>
        <p:txBody>
          <a:bodyPr/>
          <a:lstStyle/>
          <a:p>
            <a:r>
              <a:rPr lang="de-DE" smtClean="0"/>
              <a:t>© ISL e.V. </a:t>
            </a:r>
          </a:p>
        </p:txBody>
      </p:sp>
    </p:spTree>
  </p:cSld>
  <p:clrMapOvr>
    <a:masterClrMapping/>
  </p:clrMapOvr>
</p:sld>
</file>

<file path=ppt/theme/theme1.xml><?xml version="1.0" encoding="utf-8"?>
<a:theme xmlns:a="http://schemas.openxmlformats.org/drawingml/2006/main" name="Larissa-Design">
  <a:themeElements>
    <a:clrScheme name="Meti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912</Words>
  <Application>Microsoft Office PowerPoint</Application>
  <PresentationFormat>Bildschirmpräsentation (4:3)</PresentationFormat>
  <Paragraphs>134</Paragraphs>
  <Slides>23</Slides>
  <Notes>10</Notes>
  <HiddenSlides>0</HiddenSlides>
  <MMClips>0</MMClips>
  <ScaleCrop>false</ScaleCrop>
  <HeadingPairs>
    <vt:vector size="4" baseType="variant">
      <vt:variant>
        <vt:lpstr>Design</vt:lpstr>
      </vt:variant>
      <vt:variant>
        <vt:i4>1</vt:i4>
      </vt:variant>
      <vt:variant>
        <vt:lpstr>Folientitel</vt:lpstr>
      </vt:variant>
      <vt:variant>
        <vt:i4>23</vt:i4>
      </vt:variant>
    </vt:vector>
  </HeadingPairs>
  <TitlesOfParts>
    <vt:vector size="24" baseType="lpstr">
      <vt:lpstr>Larissa-Design</vt:lpstr>
      <vt:lpstr>Folie 1</vt:lpstr>
      <vt:lpstr>Überblick</vt:lpstr>
      <vt:lpstr>Begriffsbestimmung</vt:lpstr>
      <vt:lpstr>Folie 4</vt:lpstr>
      <vt:lpstr>Definitionen I</vt:lpstr>
      <vt:lpstr>Definitionen II</vt:lpstr>
      <vt:lpstr>Ergebnisse von Empowerment</vt:lpstr>
      <vt:lpstr>Grundideen von Empowerment</vt:lpstr>
      <vt:lpstr>Folie 9</vt:lpstr>
      <vt:lpstr>Woher kommt Empowerment?</vt:lpstr>
      <vt:lpstr>Folie 11</vt:lpstr>
      <vt:lpstr>Frauenrechtsbewegung  (18., 19., 20 Jh.)</vt:lpstr>
      <vt:lpstr>Folie 13</vt:lpstr>
      <vt:lpstr>Independent- Living- Bewegung (1970er)</vt:lpstr>
      <vt:lpstr>Wirkungen von Empowerment auf verschiedene Ebenen</vt:lpstr>
      <vt:lpstr>Folie 16</vt:lpstr>
      <vt:lpstr>Folie 17</vt:lpstr>
      <vt:lpstr>Folie 18</vt:lpstr>
      <vt:lpstr>Empowerment in der Praxis:</vt:lpstr>
      <vt:lpstr>Folie 20</vt:lpstr>
      <vt:lpstr>Auswirkungen von Empowerment</vt:lpstr>
      <vt:lpstr>Folie 22</vt:lpstr>
      <vt:lpstr>Literaturangaben: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Wiebkes</dc:creator>
  <cp:lastModifiedBy>Wiebkes</cp:lastModifiedBy>
  <cp:revision>79</cp:revision>
  <dcterms:created xsi:type="dcterms:W3CDTF">2015-10-29T18:36:35Z</dcterms:created>
  <dcterms:modified xsi:type="dcterms:W3CDTF">2016-07-04T12:27:34Z</dcterms:modified>
</cp:coreProperties>
</file>