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82" r:id="rId2"/>
    <p:sldId id="283" r:id="rId3"/>
    <p:sldId id="305" r:id="rId4"/>
    <p:sldId id="306" r:id="rId5"/>
    <p:sldId id="307" r:id="rId6"/>
    <p:sldId id="308" r:id="rId7"/>
    <p:sldId id="288" r:id="rId8"/>
    <p:sldId id="289" r:id="rId9"/>
    <p:sldId id="290" r:id="rId10"/>
    <p:sldId id="291" r:id="rId11"/>
    <p:sldId id="303" r:id="rId12"/>
    <p:sldId id="292" r:id="rId13"/>
    <p:sldId id="304" r:id="rId14"/>
    <p:sldId id="293" r:id="rId15"/>
    <p:sldId id="294" r:id="rId16"/>
    <p:sldId id="295" r:id="rId17"/>
    <p:sldId id="296" r:id="rId18"/>
    <p:sldId id="297" r:id="rId19"/>
    <p:sldId id="298" r:id="rId20"/>
    <p:sldId id="316" r:id="rId21"/>
    <p:sldId id="300" r:id="rId22"/>
    <p:sldId id="301" r:id="rId23"/>
    <p:sldId id="302" r:id="rId24"/>
    <p:sldId id="263" r:id="rId25"/>
    <p:sldId id="309" r:id="rId26"/>
    <p:sldId id="310" r:id="rId27"/>
    <p:sldId id="311" r:id="rId28"/>
    <p:sldId id="312" r:id="rId29"/>
    <p:sldId id="317" r:id="rId30"/>
    <p:sldId id="314" r:id="rId31"/>
    <p:sldId id="315" r:id="rId3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9F6C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906" autoAdjust="0"/>
  </p:normalViewPr>
  <p:slideViewPr>
    <p:cSldViewPr>
      <p:cViewPr varScale="1">
        <p:scale>
          <a:sx n="43" d="100"/>
          <a:sy n="43" d="100"/>
        </p:scale>
        <p:origin x="-1459" y="-77"/>
      </p:cViewPr>
      <p:guideLst>
        <p:guide orient="horz" pos="2160"/>
        <p:guide pos="2880"/>
      </p:guideLst>
    </p:cSldViewPr>
  </p:slideViewPr>
  <p:notesTextViewPr>
    <p:cViewPr>
      <p:scale>
        <a:sx n="100" d="100"/>
        <a:sy n="100" d="100"/>
      </p:scale>
      <p:origin x="0" y="0"/>
    </p:cViewPr>
  </p:notesTextViewPr>
  <p:notesViewPr>
    <p:cSldViewPr>
      <p:cViewPr varScale="1">
        <p:scale>
          <a:sx n="73" d="100"/>
          <a:sy n="73" d="100"/>
        </p:scale>
        <p:origin x="1800"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FB27B9-7BC6-4377-9237-F755380C2918}" type="datetimeFigureOut">
              <a:rPr lang="de-DE" smtClean="0"/>
              <a:pPr/>
              <a:t>27.07.2016</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DB0A5B-C725-4BB4-B9F3-591DD72E2181}" type="slidenum">
              <a:rPr lang="de-DE" smtClean="0"/>
              <a:pPr/>
              <a:t>‹Nr.›</a:t>
            </a:fld>
            <a:endParaRPr lang="de-DE"/>
          </a:p>
        </p:txBody>
      </p:sp>
    </p:spTree>
    <p:extLst>
      <p:ext uri="{BB962C8B-B14F-4D97-AF65-F5344CB8AC3E}">
        <p14:creationId xmlns:p14="http://schemas.microsoft.com/office/powerpoint/2010/main" xmlns="" val="948255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51860-92A5-4D47-AAE5-3FCCB4C24608}" type="datetimeFigureOut">
              <a:rPr lang="de-DE" smtClean="0"/>
              <a:pPr/>
              <a:t>27.07.2016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80E24F-7210-43C1-9755-306FCD202AED}" type="slidenum">
              <a:rPr lang="de-DE" smtClean="0"/>
              <a:pPr/>
              <a:t>‹Nr.›</a:t>
            </a:fld>
            <a:endParaRPr lang="de-DE"/>
          </a:p>
        </p:txBody>
      </p:sp>
    </p:spTree>
    <p:extLst>
      <p:ext uri="{BB962C8B-B14F-4D97-AF65-F5344CB8AC3E}">
        <p14:creationId xmlns:p14="http://schemas.microsoft.com/office/powerpoint/2010/main" xmlns="" val="863782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7E9E6F01-ABE9-4D41-876F-2445E352C61D}" type="slidenum">
              <a:rPr lang="de-DE" smtClean="0"/>
              <a:pPr/>
              <a:t>7</a:t>
            </a:fld>
            <a:endParaRPr lang="de-DE"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de-DE" smtClean="0">
              <a:sym typeface="Wingdings" pitchFamily="2" charset="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9B80E24F-7210-43C1-9755-306FCD202AED}" type="slidenum">
              <a:rPr lang="de-DE" smtClean="0"/>
              <a:pPr/>
              <a:t>24</a:t>
            </a:fld>
            <a:endParaRPr lang="de-DE"/>
          </a:p>
        </p:txBody>
      </p:sp>
    </p:spTree>
    <p:extLst>
      <p:ext uri="{BB962C8B-B14F-4D97-AF65-F5344CB8AC3E}">
        <p14:creationId xmlns:p14="http://schemas.microsoft.com/office/powerpoint/2010/main" xmlns="" val="2201614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F0DB469-1262-42E6-B2B9-F712FECEAA78}" type="slidenum">
              <a:rPr lang="de-DE" smtClean="0"/>
              <a:pPr/>
              <a:t>8</a:t>
            </a:fld>
            <a:endParaRPr lang="de-DE"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de-DE"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lienbildplatzhalter 1"/>
          <p:cNvSpPr>
            <a:spLocks noGrp="1" noRot="1" noChangeAspect="1" noTextEdit="1"/>
          </p:cNvSpPr>
          <p:nvPr>
            <p:ph type="sldImg"/>
          </p:nvPr>
        </p:nvSpPr>
        <p:spPr>
          <a:ln/>
        </p:spPr>
      </p:sp>
      <p:sp>
        <p:nvSpPr>
          <p:cNvPr id="34819" name="Notizenplatzhalter 2"/>
          <p:cNvSpPr>
            <a:spLocks noGrp="1"/>
          </p:cNvSpPr>
          <p:nvPr>
            <p:ph type="body" idx="1"/>
          </p:nvPr>
        </p:nvSpPr>
        <p:spPr>
          <a:noFill/>
          <a:ln/>
        </p:spPr>
        <p:txBody>
          <a:bodyPr/>
          <a:lstStyle/>
          <a:p>
            <a:endParaRPr lang="de-DE" dirty="0" smtClean="0"/>
          </a:p>
        </p:txBody>
      </p:sp>
      <p:sp>
        <p:nvSpPr>
          <p:cNvPr id="34820" name="Foliennummernplatzhalter 3"/>
          <p:cNvSpPr>
            <a:spLocks noGrp="1"/>
          </p:cNvSpPr>
          <p:nvPr>
            <p:ph type="sldNum" sz="quarter" idx="5"/>
          </p:nvPr>
        </p:nvSpPr>
        <p:spPr>
          <a:noFill/>
        </p:spPr>
        <p:txBody>
          <a:bodyPr/>
          <a:lstStyle/>
          <a:p>
            <a:fld id="{ED70B3E7-4651-4ECE-BC83-7A1080401B59}" type="slidenum">
              <a:rPr lang="de-DE" smtClean="0"/>
              <a:pPr/>
              <a:t>10</a:t>
            </a:fld>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a:ln/>
        </p:spPr>
      </p:sp>
      <p:sp>
        <p:nvSpPr>
          <p:cNvPr id="35843" name="Notizenplatzhalter 2"/>
          <p:cNvSpPr>
            <a:spLocks noGrp="1"/>
          </p:cNvSpPr>
          <p:nvPr>
            <p:ph type="body" idx="1"/>
          </p:nvPr>
        </p:nvSpPr>
        <p:spPr>
          <a:noFill/>
          <a:ln/>
        </p:spPr>
        <p:txBody>
          <a:bodyPr/>
          <a:lstStyle/>
          <a:p>
            <a:endParaRPr lang="de-DE" dirty="0" smtClean="0"/>
          </a:p>
        </p:txBody>
      </p:sp>
      <p:sp>
        <p:nvSpPr>
          <p:cNvPr id="35844" name="Foliennummernplatzhalter 3"/>
          <p:cNvSpPr>
            <a:spLocks noGrp="1"/>
          </p:cNvSpPr>
          <p:nvPr>
            <p:ph type="sldNum" sz="quarter" idx="5"/>
          </p:nvPr>
        </p:nvSpPr>
        <p:spPr>
          <a:noFill/>
        </p:spPr>
        <p:txBody>
          <a:bodyPr/>
          <a:lstStyle/>
          <a:p>
            <a:fld id="{A984DB76-6AC9-4000-82BF-D93275B1C06E}" type="slidenum">
              <a:rPr lang="de-DE" smtClean="0"/>
              <a:pPr/>
              <a:t>12</a:t>
            </a:fld>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CA74F1F-7789-4541-9779-5E5026595628}" type="slidenum">
              <a:rPr lang="de-DE" smtClean="0"/>
              <a:pPr/>
              <a:t>14</a:t>
            </a:fld>
            <a:endParaRPr lang="de-DE"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A7A4159-E8FF-47FD-8F17-2625530382E2}" type="slidenum">
              <a:rPr lang="de-DE" smtClean="0"/>
              <a:pPr/>
              <a:t>15</a:t>
            </a:fld>
            <a:endParaRPr lang="de-DE"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de-DE"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lienbildplatzhalter 1"/>
          <p:cNvSpPr>
            <a:spLocks noGrp="1" noRot="1" noChangeAspect="1" noTextEdit="1"/>
          </p:cNvSpPr>
          <p:nvPr>
            <p:ph type="sldImg"/>
          </p:nvPr>
        </p:nvSpPr>
        <p:spPr>
          <a:ln/>
        </p:spPr>
      </p:sp>
      <p:sp>
        <p:nvSpPr>
          <p:cNvPr id="38915" name="Notizenplatzhalter 2"/>
          <p:cNvSpPr>
            <a:spLocks noGrp="1"/>
          </p:cNvSpPr>
          <p:nvPr>
            <p:ph type="body" idx="1"/>
          </p:nvPr>
        </p:nvSpPr>
        <p:spPr>
          <a:noFill/>
          <a:ln/>
        </p:spPr>
        <p:txBody>
          <a:bodyPr/>
          <a:lstStyle/>
          <a:p>
            <a:endParaRPr lang="de-DE" dirty="0" smtClean="0"/>
          </a:p>
        </p:txBody>
      </p:sp>
      <p:sp>
        <p:nvSpPr>
          <p:cNvPr id="38916" name="Foliennummernplatzhalter 3"/>
          <p:cNvSpPr>
            <a:spLocks noGrp="1"/>
          </p:cNvSpPr>
          <p:nvPr>
            <p:ph type="sldNum" sz="quarter" idx="5"/>
          </p:nvPr>
        </p:nvSpPr>
        <p:spPr>
          <a:noFill/>
        </p:spPr>
        <p:txBody>
          <a:bodyPr/>
          <a:lstStyle/>
          <a:p>
            <a:fld id="{88DAF0A9-9970-4E71-A487-3CA672F4319D}" type="slidenum">
              <a:rPr lang="de-DE" smtClean="0"/>
              <a:pPr/>
              <a:t>19</a:t>
            </a:fld>
            <a:endParaRPr 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lienbildplatzhalter 1"/>
          <p:cNvSpPr>
            <a:spLocks noGrp="1" noRot="1" noChangeAspect="1" noTextEdit="1"/>
          </p:cNvSpPr>
          <p:nvPr>
            <p:ph type="sldImg"/>
          </p:nvPr>
        </p:nvSpPr>
        <p:spPr>
          <a:ln/>
        </p:spPr>
      </p:sp>
      <p:sp>
        <p:nvSpPr>
          <p:cNvPr id="40963" name="Notizenplatzhalter 2"/>
          <p:cNvSpPr>
            <a:spLocks noGrp="1"/>
          </p:cNvSpPr>
          <p:nvPr>
            <p:ph type="body" idx="1"/>
          </p:nvPr>
        </p:nvSpPr>
        <p:spPr>
          <a:noFill/>
          <a:ln/>
        </p:spPr>
        <p:txBody>
          <a:bodyPr/>
          <a:lstStyle/>
          <a:p>
            <a:endParaRPr lang="de-DE" dirty="0" smtClean="0"/>
          </a:p>
        </p:txBody>
      </p:sp>
      <p:sp>
        <p:nvSpPr>
          <p:cNvPr id="40964" name="Foliennummernplatzhalter 3"/>
          <p:cNvSpPr>
            <a:spLocks noGrp="1"/>
          </p:cNvSpPr>
          <p:nvPr>
            <p:ph type="sldNum" sz="quarter" idx="5"/>
          </p:nvPr>
        </p:nvSpPr>
        <p:spPr>
          <a:noFill/>
        </p:spPr>
        <p:txBody>
          <a:bodyPr/>
          <a:lstStyle/>
          <a:p>
            <a:fld id="{64FE3506-96DB-4ADD-9CF4-1FE278C81B11}" type="slidenum">
              <a:rPr lang="de-DE" smtClean="0"/>
              <a:pPr/>
              <a:t>21</a:t>
            </a:fld>
            <a:endParaRPr lang="de-D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lienbildplatzhalter 1"/>
          <p:cNvSpPr>
            <a:spLocks noGrp="1" noRot="1" noChangeAspect="1" noTextEdit="1"/>
          </p:cNvSpPr>
          <p:nvPr>
            <p:ph type="sldImg"/>
          </p:nvPr>
        </p:nvSpPr>
        <p:spPr>
          <a:ln/>
        </p:spPr>
      </p:sp>
      <p:sp>
        <p:nvSpPr>
          <p:cNvPr id="41987" name="Notizenplatzhalter 2"/>
          <p:cNvSpPr>
            <a:spLocks noGrp="1"/>
          </p:cNvSpPr>
          <p:nvPr>
            <p:ph type="body" idx="1"/>
          </p:nvPr>
        </p:nvSpPr>
        <p:spPr>
          <a:noFill/>
          <a:ln/>
        </p:spPr>
        <p:txBody>
          <a:bodyPr/>
          <a:lstStyle/>
          <a:p>
            <a:endParaRPr lang="de-DE" smtClean="0"/>
          </a:p>
        </p:txBody>
      </p:sp>
      <p:sp>
        <p:nvSpPr>
          <p:cNvPr id="41988" name="Foliennummernplatzhalter 3"/>
          <p:cNvSpPr>
            <a:spLocks noGrp="1"/>
          </p:cNvSpPr>
          <p:nvPr>
            <p:ph type="sldNum" sz="quarter" idx="5"/>
          </p:nvPr>
        </p:nvSpPr>
        <p:spPr>
          <a:noFill/>
        </p:spPr>
        <p:txBody>
          <a:bodyPr/>
          <a:lstStyle/>
          <a:p>
            <a:fld id="{330D7ABF-5C01-4F6A-88EC-5DF5F2DD2722}" type="slidenum">
              <a:rPr lang="de-DE" smtClean="0"/>
              <a:pPr/>
              <a:t>22</a:t>
            </a:fld>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1619672" y="2132856"/>
            <a:ext cx="6400800" cy="1152128"/>
          </a:xfrm>
        </p:spPr>
        <p:txBody>
          <a:bodyPr/>
          <a:lstStyle>
            <a:lvl1pPr marL="0" indent="0" algn="ctr">
              <a:buNone/>
              <a:defRPr sz="3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Startfolie</a:t>
            </a:r>
          </a:p>
          <a:p>
            <a:endParaRPr lang="de-DE" dirty="0"/>
          </a:p>
        </p:txBody>
      </p:sp>
      <p:pic>
        <p:nvPicPr>
          <p:cNvPr id="7" name="Picture 3" descr="C:\Users\Wiebkes\AppData\Local\Temp\Meute-1.png"/>
          <p:cNvPicPr>
            <a:picLocks noChangeAspect="1" noChangeArrowheads="1"/>
          </p:cNvPicPr>
          <p:nvPr userDrawn="1"/>
        </p:nvPicPr>
        <p:blipFill>
          <a:blip r:embed="rId2" cstate="print"/>
          <a:srcRect/>
          <a:stretch>
            <a:fillRect/>
          </a:stretch>
        </p:blipFill>
        <p:spPr bwMode="auto">
          <a:xfrm>
            <a:off x="6264301" y="0"/>
            <a:ext cx="2879699" cy="155679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chlussfolie">
    <p:bg>
      <p:bgPr>
        <a:solidFill>
          <a:srgbClr val="F9F6C3"/>
        </a:solidFill>
        <a:effectLst/>
      </p:bgPr>
    </p:bg>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endParaRPr lang="de-DE"/>
          </a:p>
        </p:txBody>
      </p:sp>
      <p:sp>
        <p:nvSpPr>
          <p:cNvPr id="3" name="Fußzeilenplatzhalter 2"/>
          <p:cNvSpPr>
            <a:spLocks noGrp="1"/>
          </p:cNvSpPr>
          <p:nvPr>
            <p:ph type="ftr" sz="quarter" idx="11"/>
          </p:nvPr>
        </p:nvSpPr>
        <p:spPr/>
        <p:txBody>
          <a:bodyPr/>
          <a:lstStyle/>
          <a:p>
            <a:r>
              <a:rPr lang="de-DE" smtClean="0"/>
              <a:t>© ISL e.V. </a:t>
            </a:r>
            <a:endParaRPr lang="de-DE"/>
          </a:p>
        </p:txBody>
      </p:sp>
      <p:sp>
        <p:nvSpPr>
          <p:cNvPr id="4" name="Foliennummernplatzhalter 3"/>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pic>
        <p:nvPicPr>
          <p:cNvPr id="5" name="Picture 3" descr="C:\Users\Wiebkes\AppData\Local\Temp\Meute-1.png"/>
          <p:cNvPicPr>
            <a:picLocks noChangeAspect="1" noChangeArrowheads="1"/>
          </p:cNvPicPr>
          <p:nvPr userDrawn="1"/>
        </p:nvPicPr>
        <p:blipFill>
          <a:blip r:embed="rId2" cstate="print"/>
          <a:srcRect/>
          <a:stretch>
            <a:fillRect/>
          </a:stretch>
        </p:blipFill>
        <p:spPr bwMode="auto">
          <a:xfrm>
            <a:off x="6311292" y="0"/>
            <a:ext cx="2832708" cy="1531388"/>
          </a:xfrm>
          <a:prstGeom prst="rect">
            <a:avLst/>
          </a:prstGeom>
          <a:noFill/>
        </p:spPr>
      </p:pic>
      <p:sp>
        <p:nvSpPr>
          <p:cNvPr id="7" name="Inhaltsplatzhalter 6"/>
          <p:cNvSpPr>
            <a:spLocks noGrp="1"/>
          </p:cNvSpPr>
          <p:nvPr>
            <p:ph sz="quarter" idx="13" hasCustomPrompt="1"/>
          </p:nvPr>
        </p:nvSpPr>
        <p:spPr>
          <a:xfrm>
            <a:off x="1619251" y="2492375"/>
            <a:ext cx="5401022" cy="1800721"/>
          </a:xfrm>
        </p:spPr>
        <p:txBody>
          <a:bodyPr>
            <a:normAutofit/>
          </a:bodyPr>
          <a:lstStyle>
            <a:lvl1pPr algn="ctr">
              <a:buNone/>
              <a:defRPr sz="4000" b="1"/>
            </a:lvl1pPr>
          </a:lstStyle>
          <a:p>
            <a:pPr lvl="0"/>
            <a:r>
              <a:rPr lang="de-DE" dirty="0" smtClean="0"/>
              <a:t>Schluss</a:t>
            </a:r>
          </a:p>
          <a:p>
            <a:pPr lvl="0"/>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pPr>
              <a:defRPr/>
            </a:pPr>
            <a:endParaRPr lang="de-DE"/>
          </a:p>
        </p:txBody>
      </p:sp>
      <p:sp>
        <p:nvSpPr>
          <p:cNvPr id="4" name="Fußzeilenplatzhalter 3"/>
          <p:cNvSpPr>
            <a:spLocks noGrp="1"/>
          </p:cNvSpPr>
          <p:nvPr>
            <p:ph type="ftr" sz="quarter" idx="11"/>
          </p:nvPr>
        </p:nvSpPr>
        <p:spPr>
          <a:xfrm>
            <a:off x="2916238" y="6245225"/>
            <a:ext cx="4103687" cy="476250"/>
          </a:xfrm>
        </p:spPr>
        <p:txBody>
          <a:bodyPr/>
          <a:lstStyle>
            <a:lvl1pPr>
              <a:defRPr/>
            </a:lvl1pPr>
          </a:lstStyle>
          <a:p>
            <a:pPr>
              <a:defRPr/>
            </a:pPr>
            <a:r>
              <a:rPr lang="de-DE" smtClean="0"/>
              <a:t>© ISL e.V. </a:t>
            </a:r>
            <a:endParaRPr lang="de-DE" dirty="0"/>
          </a:p>
        </p:txBody>
      </p:sp>
      <p:sp>
        <p:nvSpPr>
          <p:cNvPr id="5" name="Foliennummernplatzhalter 4"/>
          <p:cNvSpPr>
            <a:spLocks noGrp="1"/>
          </p:cNvSpPr>
          <p:nvPr>
            <p:ph type="sldNum" sz="quarter" idx="12"/>
          </p:nvPr>
        </p:nvSpPr>
        <p:spPr/>
        <p:txBody>
          <a:bodyPr/>
          <a:lstStyle>
            <a:lvl1pPr>
              <a:defRPr/>
            </a:lvl1pPr>
          </a:lstStyle>
          <a:p>
            <a:pPr>
              <a:defRPr/>
            </a:pPr>
            <a:fld id="{E07A102E-C2E5-464B-B6EB-B9942D6A5344}"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7" name="Eine Ecke des Rechtecks abrunden 6"/>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a:xfrm>
            <a:off x="1691680" y="274638"/>
            <a:ext cx="6768752" cy="1143000"/>
          </a:xfrm>
        </p:spPr>
        <p:txBody>
          <a:bodyPr/>
          <a:lstStyle/>
          <a:p>
            <a:r>
              <a:rPr lang="de-DE" dirty="0" smtClean="0"/>
              <a:t>Titelmasterformat durch Klicken bearbeiten</a:t>
            </a:r>
            <a:endParaRPr lang="de-DE" dirty="0"/>
          </a:p>
        </p:txBody>
      </p:sp>
      <p:sp>
        <p:nvSpPr>
          <p:cNvPr id="3" name="Inhaltsplatzhalter 2"/>
          <p:cNvSpPr>
            <a:spLocks noGrp="1"/>
          </p:cNvSpPr>
          <p:nvPr>
            <p:ph idx="1"/>
          </p:nvPr>
        </p:nvSpPr>
        <p:spPr>
          <a:xfrm>
            <a:off x="467544" y="1700808"/>
            <a:ext cx="8229600" cy="4453955"/>
          </a:xfrm>
        </p:spPr>
        <p:txBody>
          <a:body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4" name="Datumsplatzhalter 3"/>
          <p:cNvSpPr>
            <a:spLocks noGrp="1"/>
          </p:cNvSpPr>
          <p:nvPr>
            <p:ph type="dt" sz="half" idx="10"/>
          </p:nvPr>
        </p:nvSpPr>
        <p:spPr/>
        <p:txBody>
          <a:bodyPr/>
          <a:lstStyle/>
          <a:p>
            <a:endParaRPr lang="de-DE" dirty="0"/>
          </a:p>
        </p:txBody>
      </p:sp>
      <p:sp>
        <p:nvSpPr>
          <p:cNvPr id="5" name="Fußzeilenplatzhalter 4"/>
          <p:cNvSpPr>
            <a:spLocks noGrp="1"/>
          </p:cNvSpPr>
          <p:nvPr>
            <p:ph type="ftr" sz="quarter" idx="11"/>
          </p:nvPr>
        </p:nvSpPr>
        <p:spPr/>
        <p:txBody>
          <a:bodyPr/>
          <a:lstStyle/>
          <a:p>
            <a:r>
              <a:rPr lang="de-DE" dirty="0" smtClean="0"/>
              <a:t>© ISL e.V. </a:t>
            </a:r>
            <a:endParaRPr lang="de-DE" dirty="0"/>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urze prägnante Aufzählungen">
    <p:spTree>
      <p:nvGrpSpPr>
        <p:cNvPr id="1" name=""/>
        <p:cNvGrpSpPr/>
        <p:nvPr/>
      </p:nvGrpSpPr>
      <p:grpSpPr>
        <a:xfrm>
          <a:off x="0" y="0"/>
          <a:ext cx="0" cy="0"/>
          <a:chOff x="0" y="0"/>
          <a:chExt cx="0" cy="0"/>
        </a:xfrm>
      </p:grpSpPr>
      <p:sp>
        <p:nvSpPr>
          <p:cNvPr id="8" name="Eine Ecke des Rechtecks abrunden 7"/>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7" name="Inhaltsplatzhalter 6"/>
          <p:cNvSpPr>
            <a:spLocks noGrp="1"/>
          </p:cNvSpPr>
          <p:nvPr>
            <p:ph sz="quarter" idx="13"/>
          </p:nvPr>
        </p:nvSpPr>
        <p:spPr>
          <a:xfrm>
            <a:off x="1547664" y="1844824"/>
            <a:ext cx="6192688" cy="3888431"/>
          </a:xfrm>
        </p:spPr>
        <p:txBody>
          <a:bodyPr/>
          <a:lstStyle/>
          <a:p>
            <a:pPr lvl="0"/>
            <a:r>
              <a:rPr lang="de-DE" dirty="0" smtClean="0"/>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Eine Ecke des Rechtecks abrunden 7"/>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39552" y="1700808"/>
            <a:ext cx="3956248"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4008" y="1700808"/>
            <a:ext cx="4042792" cy="44253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5" name="Datumsplatzhalter 4"/>
          <p:cNvSpPr>
            <a:spLocks noGrp="1"/>
          </p:cNvSpPr>
          <p:nvPr>
            <p:ph type="dt" sz="half" idx="10"/>
          </p:nvPr>
        </p:nvSpPr>
        <p:spPr/>
        <p:txBody>
          <a:bodyPr/>
          <a:lstStyle/>
          <a:p>
            <a:endParaRPr lang="de-DE"/>
          </a:p>
        </p:txBody>
      </p:sp>
      <p:sp>
        <p:nvSpPr>
          <p:cNvPr id="6" name="Fußzeilenplatzhalter 5"/>
          <p:cNvSpPr>
            <a:spLocks noGrp="1"/>
          </p:cNvSpPr>
          <p:nvPr>
            <p:ph type="ftr" sz="quarter" idx="11"/>
          </p:nvPr>
        </p:nvSpPr>
        <p:spPr/>
        <p:txBody>
          <a:bodyPr/>
          <a:lstStyle/>
          <a:p>
            <a:r>
              <a:rPr lang="de-DE" smtClean="0"/>
              <a:t>© ISL e.V. </a:t>
            </a:r>
            <a:endParaRPr lang="de-DE"/>
          </a:p>
        </p:txBody>
      </p:sp>
      <p:sp>
        <p:nvSpPr>
          <p:cNvPr id="7" name="Foliennummernplatzhalter 6"/>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mit Überschriften">
    <p:spTree>
      <p:nvGrpSpPr>
        <p:cNvPr id="1" name=""/>
        <p:cNvGrpSpPr/>
        <p:nvPr/>
      </p:nvGrpSpPr>
      <p:grpSpPr>
        <a:xfrm>
          <a:off x="0" y="0"/>
          <a:ext cx="0" cy="0"/>
          <a:chOff x="0" y="0"/>
          <a:chExt cx="0" cy="0"/>
        </a:xfrm>
      </p:grpSpPr>
      <p:sp>
        <p:nvSpPr>
          <p:cNvPr id="10" name="Eine Ecke des Rechtecks abrunden 9"/>
          <p:cNvSpPr/>
          <p:nvPr userDrawn="1"/>
        </p:nvSpPr>
        <p:spPr>
          <a:xfrm rot="16200000">
            <a:off x="2155168" y="-130832"/>
            <a:ext cx="5229200" cy="8748464"/>
          </a:xfrm>
          <a:prstGeom prst="round1Rect">
            <a:avLst>
              <a:gd name="adj" fmla="val 146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67544" y="1700808"/>
            <a:ext cx="4040188" cy="64807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4" name="Inhaltsplatzhalter 3"/>
          <p:cNvSpPr>
            <a:spLocks noGrp="1"/>
          </p:cNvSpPr>
          <p:nvPr>
            <p:ph sz="half" idx="2"/>
          </p:nvPr>
        </p:nvSpPr>
        <p:spPr>
          <a:xfrm>
            <a:off x="467544" y="2420888"/>
            <a:ext cx="4040188" cy="37772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5" name="Textplatzhalter 4"/>
          <p:cNvSpPr>
            <a:spLocks noGrp="1"/>
          </p:cNvSpPr>
          <p:nvPr>
            <p:ph type="body" sz="quarter" idx="3"/>
          </p:nvPr>
        </p:nvSpPr>
        <p:spPr>
          <a:xfrm>
            <a:off x="4644008" y="170080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Textmasterformate durch Klicken bearbeiten</a:t>
            </a:r>
          </a:p>
        </p:txBody>
      </p:sp>
      <p:sp>
        <p:nvSpPr>
          <p:cNvPr id="6" name="Inhaltsplatzhalter 5"/>
          <p:cNvSpPr>
            <a:spLocks noGrp="1"/>
          </p:cNvSpPr>
          <p:nvPr>
            <p:ph sz="quarter" idx="4"/>
          </p:nvPr>
        </p:nvSpPr>
        <p:spPr>
          <a:xfrm>
            <a:off x="4645025" y="2420887"/>
            <a:ext cx="4041775" cy="3705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dirty="0" smtClean="0"/>
              <a:t>Textmasterformate durch Klicken bearbeiten</a:t>
            </a:r>
          </a:p>
          <a:p>
            <a:pPr lvl="1"/>
            <a:r>
              <a:rPr lang="de-DE" dirty="0" smtClean="0"/>
              <a:t>Zweite Ebene</a:t>
            </a:r>
          </a:p>
          <a:p>
            <a:pPr lvl="2"/>
            <a:r>
              <a:rPr lang="de-DE" smtClean="0"/>
              <a:t>Dritte Ebene</a:t>
            </a:r>
            <a:endParaRPr lang="de-DE" dirty="0" smtClean="0"/>
          </a:p>
        </p:txBody>
      </p:sp>
      <p:sp>
        <p:nvSpPr>
          <p:cNvPr id="7" name="Datumsplatzhalter 6"/>
          <p:cNvSpPr>
            <a:spLocks noGrp="1"/>
          </p:cNvSpPr>
          <p:nvPr>
            <p:ph type="dt" sz="half" idx="10"/>
          </p:nvPr>
        </p:nvSpPr>
        <p:spPr/>
        <p:txBody>
          <a:bodyPr/>
          <a:lstStyle/>
          <a:p>
            <a:endParaRPr lang="de-DE"/>
          </a:p>
        </p:txBody>
      </p:sp>
      <p:sp>
        <p:nvSpPr>
          <p:cNvPr id="8" name="Fußzeilenplatzhalter 7"/>
          <p:cNvSpPr>
            <a:spLocks noGrp="1"/>
          </p:cNvSpPr>
          <p:nvPr>
            <p:ph type="ftr" sz="quarter" idx="11"/>
          </p:nvPr>
        </p:nvSpPr>
        <p:spPr/>
        <p:txBody>
          <a:bodyPr/>
          <a:lstStyle/>
          <a:p>
            <a:r>
              <a:rPr lang="de-DE" smtClean="0"/>
              <a:t>© ISL e.V. </a:t>
            </a:r>
            <a:endParaRPr lang="de-DE"/>
          </a:p>
        </p:txBody>
      </p:sp>
      <p:sp>
        <p:nvSpPr>
          <p:cNvPr id="9" name="Foliennummernplatzhalter 8"/>
          <p:cNvSpPr>
            <a:spLocks noGrp="1"/>
          </p:cNvSpPr>
          <p:nvPr>
            <p:ph type="sldNum" sz="quarter" idx="12"/>
          </p:nvPr>
        </p:nvSpPr>
        <p:spPr>
          <a:xfrm>
            <a:off x="6553200" y="6356350"/>
            <a:ext cx="2133600" cy="365125"/>
          </a:xfrm>
          <a:prstGeom prst="rect">
            <a:avLst/>
          </a:prstGeom>
        </p:spPr>
        <p:txBody>
          <a:bodyPr/>
          <a:lstStyle/>
          <a:p>
            <a:fld id="{0159D39E-5ED9-4E9E-8D7A-C281E33D8695}"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lie weiß für Smart Art">
    <p:bg>
      <p:bgPr>
        <a:solidFill>
          <a:srgbClr val="F9F6C3">
            <a:alpha val="0"/>
          </a:srgbClr>
        </a:solidFill>
        <a:effectLst/>
      </p:bgPr>
    </p:bg>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6" name="Inhaltsplatzhalter 6"/>
          <p:cNvSpPr>
            <a:spLocks noGrp="1"/>
          </p:cNvSpPr>
          <p:nvPr>
            <p:ph sz="quarter" idx="13" hasCustomPrompt="1"/>
          </p:nvPr>
        </p:nvSpPr>
        <p:spPr>
          <a:xfrm>
            <a:off x="1547664" y="260648"/>
            <a:ext cx="6696744" cy="1224136"/>
          </a:xfrm>
        </p:spPr>
        <p:txBody>
          <a:bodyPr>
            <a:noAutofit/>
          </a:bodyPr>
          <a:lstStyle>
            <a:lvl1pPr algn="ctr">
              <a:buNone/>
              <a:defRPr sz="3800"/>
            </a:lvl1pPr>
          </a:lstStyle>
          <a:p>
            <a:pPr lvl="0"/>
            <a:r>
              <a:rPr lang="de-DE" dirty="0" smtClean="0"/>
              <a:t>Weiße Folie für smart </a:t>
            </a:r>
            <a:r>
              <a:rPr lang="de-DE" dirty="0" err="1" smtClean="0"/>
              <a:t>art</a:t>
            </a:r>
            <a:endParaRPr lang="de-DE" dirty="0" smtClean="0"/>
          </a:p>
          <a:p>
            <a:pPr lvl="0"/>
            <a:endParaRPr lang="de-DE" dirty="0" smtClean="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lie gelb für Smart Art">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
        <p:nvSpPr>
          <p:cNvPr id="7" name="Inhaltsplatzhalter 6"/>
          <p:cNvSpPr>
            <a:spLocks noGrp="1"/>
          </p:cNvSpPr>
          <p:nvPr>
            <p:ph sz="quarter" idx="13" hasCustomPrompt="1"/>
          </p:nvPr>
        </p:nvSpPr>
        <p:spPr>
          <a:xfrm>
            <a:off x="1547664" y="260648"/>
            <a:ext cx="6696744" cy="1224136"/>
          </a:xfrm>
        </p:spPr>
        <p:txBody>
          <a:bodyPr>
            <a:noAutofit/>
          </a:bodyPr>
          <a:lstStyle>
            <a:lvl1pPr algn="ctr">
              <a:buNone/>
              <a:defRPr sz="3800" baseline="0"/>
            </a:lvl1pPr>
          </a:lstStyle>
          <a:p>
            <a:pPr lvl="0"/>
            <a:r>
              <a:rPr lang="de-DE" dirty="0" smtClean="0"/>
              <a:t>Gelbe Folie für smart </a:t>
            </a:r>
            <a:r>
              <a:rPr lang="de-DE" dirty="0" err="1" smtClean="0"/>
              <a:t>art</a:t>
            </a:r>
            <a:endParaRPr lang="de-DE" dirty="0" smtClean="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lie für Bild mit Bilduntersch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907704" y="5085184"/>
            <a:ext cx="6048672" cy="792088"/>
          </a:xfrm>
        </p:spPr>
        <p:txBody>
          <a:bodyPr/>
          <a:lstStyle>
            <a:lvl1pPr>
              <a:defRPr sz="2800"/>
            </a:lvl1pPr>
          </a:lstStyle>
          <a:p>
            <a:r>
              <a:rPr lang="de-DE" dirty="0" smtClean="0"/>
              <a:t>Bild mit Bildunterschrift</a:t>
            </a:r>
            <a:endParaRPr lang="de-DE" dirty="0"/>
          </a:p>
        </p:txBody>
      </p:sp>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reie Folie für großflächiges Bild">
    <p:spTree>
      <p:nvGrpSpPr>
        <p:cNvPr id="1" name=""/>
        <p:cNvGrpSpPr/>
        <p:nvPr/>
      </p:nvGrpSpPr>
      <p:grpSpPr>
        <a:xfrm>
          <a:off x="0" y="0"/>
          <a:ext cx="0" cy="0"/>
          <a:chOff x="0" y="0"/>
          <a:chExt cx="0" cy="0"/>
        </a:xfrm>
      </p:grpSpPr>
      <p:sp>
        <p:nvSpPr>
          <p:cNvPr id="3" name="Datumsplatzhalter 2"/>
          <p:cNvSpPr>
            <a:spLocks noGrp="1"/>
          </p:cNvSpPr>
          <p:nvPr>
            <p:ph type="dt" sz="half" idx="10"/>
          </p:nvPr>
        </p:nvSpPr>
        <p:spPr/>
        <p:txBody>
          <a:bodyPr/>
          <a:lstStyle/>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Foliennummernplatzhalter 4"/>
          <p:cNvSpPr>
            <a:spLocks noGrp="1"/>
          </p:cNvSpPr>
          <p:nvPr>
            <p:ph type="sldNum" sz="quarter" idx="12"/>
          </p:nvPr>
        </p:nvSpPr>
        <p:spPr/>
        <p:txBody>
          <a:bodyPr/>
          <a:lstStyle/>
          <a:p>
            <a:fld id="{09664CD8-403D-45C4-856A-F87BD3579F63}"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9F6C3"/>
        </a:solidFill>
        <a:effectLst/>
      </p:bgPr>
    </p:bg>
    <p:spTree>
      <p:nvGrpSpPr>
        <p:cNvPr id="1" name=""/>
        <p:cNvGrpSpPr/>
        <p:nvPr/>
      </p:nvGrpSpPr>
      <p:grpSpPr>
        <a:xfrm>
          <a:off x="0" y="0"/>
          <a:ext cx="0" cy="0"/>
          <a:chOff x="0" y="0"/>
          <a:chExt cx="0" cy="0"/>
        </a:xfrm>
      </p:grpSpPr>
      <p:sp>
        <p:nvSpPr>
          <p:cNvPr id="10" name="Eine Ecke des Rechtecks abrunden 9"/>
          <p:cNvSpPr/>
          <p:nvPr userDrawn="1"/>
        </p:nvSpPr>
        <p:spPr>
          <a:xfrm rot="5400000">
            <a:off x="31440" y="-31440"/>
            <a:ext cx="1484784" cy="1547664"/>
          </a:xfrm>
          <a:prstGeom prst="round1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platzhalter 1"/>
          <p:cNvSpPr>
            <a:spLocks noGrp="1"/>
          </p:cNvSpPr>
          <p:nvPr>
            <p:ph type="title"/>
          </p:nvPr>
        </p:nvSpPr>
        <p:spPr>
          <a:xfrm>
            <a:off x="1691680" y="188640"/>
            <a:ext cx="6768752" cy="1228998"/>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67544" y="1700808"/>
            <a:ext cx="8157592" cy="4453955"/>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tint val="75000"/>
                  </a:schemeClr>
                </a:solidFill>
                <a:latin typeface="Tahoma" pitchFamily="34" charset="0"/>
                <a:ea typeface="Tahoma" pitchFamily="34" charset="0"/>
                <a:cs typeface="Tahoma" pitchFamily="34" charset="0"/>
              </a:defRPr>
            </a:lvl1pPr>
          </a:lstStyle>
          <a:p>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ahoma" pitchFamily="34" charset="0"/>
                <a:ea typeface="Tahoma" pitchFamily="34" charset="0"/>
                <a:cs typeface="Tahoma" pitchFamily="34" charset="0"/>
              </a:defRPr>
            </a:lvl1pPr>
          </a:lstStyle>
          <a:p>
            <a:r>
              <a:rPr lang="de-DE" dirty="0" smtClean="0"/>
              <a:t>© ISL e.V. </a:t>
            </a:r>
            <a:endParaRPr lang="de-DE" dirty="0"/>
          </a:p>
        </p:txBody>
      </p:sp>
      <p:pic>
        <p:nvPicPr>
          <p:cNvPr id="1028" name="Picture 4" descr="http://www.isl-ev.de/attachments/article/63/ISL%20Logo.jpg"/>
          <p:cNvPicPr>
            <a:picLocks noChangeAspect="1" noChangeArrowheads="1"/>
          </p:cNvPicPr>
          <p:nvPr userDrawn="1"/>
        </p:nvPicPr>
        <p:blipFill>
          <a:blip r:embed="rId13" cstate="print"/>
          <a:srcRect/>
          <a:stretch>
            <a:fillRect/>
          </a:stretch>
        </p:blipFill>
        <p:spPr bwMode="auto">
          <a:xfrm>
            <a:off x="179512" y="128046"/>
            <a:ext cx="1184424" cy="1068706"/>
          </a:xfrm>
          <a:prstGeom prst="rect">
            <a:avLst/>
          </a:prstGeom>
          <a:noFill/>
        </p:spPr>
      </p:pic>
      <p:sp>
        <p:nvSpPr>
          <p:cNvPr id="9" name="Foliennummernplatzhalter 8"/>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664CD8-403D-45C4-856A-F87BD3579F63}"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2" r:id="rId4"/>
    <p:sldLayoutId id="2147483653" r:id="rId5"/>
    <p:sldLayoutId id="2147483657" r:id="rId6"/>
    <p:sldLayoutId id="2147483658" r:id="rId7"/>
    <p:sldLayoutId id="2147483660" r:id="rId8"/>
    <p:sldLayoutId id="2147483656" r:id="rId9"/>
    <p:sldLayoutId id="2147483655" r:id="rId10"/>
    <p:sldLayoutId id="2147483662" r:id="rId11"/>
  </p:sldLayoutIdLst>
  <p:hf sldNum="0" hdr="0" dt="0"/>
  <p:txStyles>
    <p:titleStyle>
      <a:lvl1pPr algn="ctr" defTabSz="914400" rtl="0" eaLnBrk="1" latinLnBrk="0" hangingPunct="1">
        <a:spcBef>
          <a:spcPct val="0"/>
        </a:spcBef>
        <a:buNone/>
        <a:defRPr sz="3800" kern="1200" spc="0">
          <a:solidFill>
            <a:schemeClr val="tx1"/>
          </a:solidFill>
          <a:latin typeface="Tahoma" pitchFamily="34" charset="0"/>
          <a:ea typeface="Tahoma" pitchFamily="34" charset="0"/>
          <a:cs typeface="Tahoma" pitchFamily="34" charset="0"/>
        </a:defRPr>
      </a:lvl1pPr>
    </p:titleStyle>
    <p:bodyStyle>
      <a:lvl1pPr marL="342900" indent="-342900" algn="l" defTabSz="914400" rtl="0" eaLnBrk="1" latinLnBrk="0" hangingPunct="1">
        <a:spcBef>
          <a:spcPct val="20000"/>
        </a:spcBef>
        <a:buClr>
          <a:srgbClr val="C00000"/>
        </a:buClr>
        <a:buSzPct val="100000"/>
        <a:buFont typeface="Wingdings 3" pitchFamily="18" charset="2"/>
        <a:buChar char=""/>
        <a:defRPr sz="32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rgbClr val="C00000"/>
        </a:buClr>
        <a:buSzPct val="100000"/>
        <a:buFont typeface="Wingdings 3" pitchFamily="18" charset="2"/>
        <a:buChar char=""/>
        <a:defRPr sz="30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rgbClr val="C00000"/>
        </a:buClr>
        <a:buFont typeface="Wingdings 3" pitchFamily="18" charset="2"/>
        <a:buChar char=""/>
        <a:defRPr sz="26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tertitel 6"/>
          <p:cNvSpPr>
            <a:spLocks noGrp="1"/>
          </p:cNvSpPr>
          <p:nvPr>
            <p:ph type="subTitle" idx="1"/>
          </p:nvPr>
        </p:nvSpPr>
        <p:spPr>
          <a:xfrm>
            <a:off x="251520" y="2276872"/>
            <a:ext cx="8640960" cy="3672408"/>
          </a:xfrm>
        </p:spPr>
        <p:txBody>
          <a:bodyPr>
            <a:normAutofit/>
          </a:bodyPr>
          <a:lstStyle/>
          <a:p>
            <a:r>
              <a:rPr lang="de-DE" dirty="0" smtClean="0"/>
              <a:t>Das ISL Empowerment-Training</a:t>
            </a:r>
          </a:p>
          <a:p>
            <a:r>
              <a:rPr lang="de-DE" dirty="0" smtClean="0"/>
              <a:t> in Brandenburg:</a:t>
            </a:r>
          </a:p>
          <a:p>
            <a:endParaRPr lang="de-DE" dirty="0" smtClean="0"/>
          </a:p>
          <a:p>
            <a:r>
              <a:rPr lang="de-DE" dirty="0" smtClean="0"/>
              <a:t> </a:t>
            </a:r>
            <a:r>
              <a:rPr lang="de-DE" smtClean="0"/>
              <a:t>Ein Rückblick zu Erfahrungen</a:t>
            </a:r>
            <a:r>
              <a:rPr lang="de-DE" dirty="0" smtClean="0"/>
              <a:t>,</a:t>
            </a:r>
          </a:p>
          <a:p>
            <a:r>
              <a:rPr lang="de-DE" dirty="0" smtClean="0"/>
              <a:t>Konzept </a:t>
            </a:r>
            <a:r>
              <a:rPr lang="de-DE" dirty="0" smtClean="0"/>
              <a:t>und Entwicklung</a:t>
            </a:r>
            <a:endParaRPr lang="de-DE" dirty="0"/>
          </a:p>
        </p:txBody>
      </p:sp>
      <p:sp>
        <p:nvSpPr>
          <p:cNvPr id="9222" name="Fußzeilenplatzhalter 5"/>
          <p:cNvSpPr>
            <a:spLocks noGrp="1"/>
          </p:cNvSpPr>
          <p:nvPr>
            <p:ph type="ftr" sz="quarter" idx="4294967295"/>
          </p:nvPr>
        </p:nvSpPr>
        <p:spPr>
          <a:xfrm>
            <a:off x="3124200" y="6356350"/>
            <a:ext cx="2895600" cy="365125"/>
          </a:xfrm>
          <a:noFill/>
        </p:spPr>
        <p:txBody>
          <a:bodyPr/>
          <a:lstStyle/>
          <a:p>
            <a:r>
              <a:rPr lang="de-DE" dirty="0" smtClean="0"/>
              <a:t>© ISL e.V.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marL="742950" indent="-742950"/>
            <a:r>
              <a:rPr lang="de-DE" sz="3600" b="1" dirty="0" smtClean="0"/>
              <a:t>IV. „Ich setze mich durch!“</a:t>
            </a:r>
          </a:p>
        </p:txBody>
      </p:sp>
      <p:sp>
        <p:nvSpPr>
          <p:cNvPr id="18437" name="Rectangle 3"/>
          <p:cNvSpPr>
            <a:spLocks noGrp="1" noChangeArrowheads="1"/>
          </p:cNvSpPr>
          <p:nvPr>
            <p:ph idx="1"/>
          </p:nvPr>
        </p:nvSpPr>
        <p:spPr>
          <a:xfrm>
            <a:off x="539552" y="1772816"/>
            <a:ext cx="8157592" cy="4381947"/>
          </a:xfrm>
        </p:spPr>
        <p:txBody>
          <a:bodyPr>
            <a:noAutofit/>
          </a:bodyPr>
          <a:lstStyle/>
          <a:p>
            <a:pPr marL="533400" indent="-444500"/>
            <a:r>
              <a:rPr lang="de-DE" sz="3000" dirty="0" smtClean="0"/>
              <a:t>Wie funktioniert die Politik? </a:t>
            </a:r>
          </a:p>
          <a:p>
            <a:pPr marL="533400" indent="-444500"/>
            <a:r>
              <a:rPr lang="de-DE" sz="3000" dirty="0" smtClean="0"/>
              <a:t>Welche Möglichkeiten der Partizipation gibt es? </a:t>
            </a:r>
          </a:p>
          <a:p>
            <a:pPr marL="533400" indent="-444500"/>
            <a:r>
              <a:rPr lang="de-DE" sz="3000" dirty="0" smtClean="0"/>
              <a:t>Vernetzung </a:t>
            </a:r>
          </a:p>
          <a:p>
            <a:pPr marL="533400" indent="-444500"/>
            <a:r>
              <a:rPr lang="de-DE" sz="3000" dirty="0" smtClean="0"/>
              <a:t>Öffentlichkeitsarbeit  </a:t>
            </a:r>
          </a:p>
          <a:p>
            <a:pPr marL="533400" indent="-444500"/>
            <a:r>
              <a:rPr lang="de-DE" sz="3000" dirty="0" smtClean="0"/>
              <a:t>weitere praktische Übungen zur Durchsetzung der eigenen Interessen und der Verbesserung von Strategien der öffentlichen Darstellung von Anliegen    </a:t>
            </a:r>
          </a:p>
        </p:txBody>
      </p:sp>
      <p:sp>
        <p:nvSpPr>
          <p:cNvPr id="18434" name="Fußzeilenplatzhalter 4"/>
          <p:cNvSpPr>
            <a:spLocks noGrp="1"/>
          </p:cNvSpPr>
          <p:nvPr>
            <p:ph type="ftr" sz="quarter" idx="11"/>
          </p:nvPr>
        </p:nvSpPr>
        <p:spPr>
          <a:noFill/>
        </p:spPr>
        <p:txBody>
          <a:bodyPr/>
          <a:lstStyle/>
          <a:p>
            <a:r>
              <a:rPr lang="de-DE" smtClean="0"/>
              <a:t>© ISL e.V. </a:t>
            </a:r>
          </a:p>
        </p:txBody>
      </p:sp>
      <p:sp>
        <p:nvSpPr>
          <p:cNvPr id="18438" name="AutoShape 5"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18439" name="AutoShape 7"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0" name="AutoShape 9" descr="2Q=="/>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3" name="AutoShape 20"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4" name="AutoShape 22" descr="9k="/>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de-DE"/>
          </a:p>
        </p:txBody>
      </p:sp>
      <p:sp>
        <p:nvSpPr>
          <p:cNvPr id="18445" name="AutoShape 24"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18446" name="AutoShape 26" descr="9k="/>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de-DE" sz="3600" b="1" dirty="0" smtClean="0"/>
              <a:t>2. Methoden I</a:t>
            </a:r>
            <a:endParaRPr lang="de-DE" sz="3600" dirty="0"/>
          </a:p>
        </p:txBody>
      </p:sp>
      <p:sp>
        <p:nvSpPr>
          <p:cNvPr id="7" name="Inhaltsplatzhalter 6"/>
          <p:cNvSpPr>
            <a:spLocks noGrp="1"/>
          </p:cNvSpPr>
          <p:nvPr>
            <p:ph idx="1"/>
          </p:nvPr>
        </p:nvSpPr>
        <p:spPr/>
        <p:txBody>
          <a:bodyPr/>
          <a:lstStyle/>
          <a:p>
            <a:pPr marL="533400" indent="-533400">
              <a:spcBef>
                <a:spcPct val="0"/>
              </a:spcBef>
            </a:pPr>
            <a:r>
              <a:rPr lang="de-DE" dirty="0" smtClean="0"/>
              <a:t>Vorträge:</a:t>
            </a:r>
          </a:p>
          <a:p>
            <a:pPr marL="533400" indent="-533400">
              <a:spcBef>
                <a:spcPct val="0"/>
              </a:spcBef>
              <a:buNone/>
            </a:pPr>
            <a:r>
              <a:rPr lang="de-DE" dirty="0" smtClean="0"/>
              <a:t>     Selbstbestimmtes Leben, Empowerment, BRK, Kommunikation, Partizipation in der Politik</a:t>
            </a:r>
          </a:p>
          <a:p>
            <a:pPr marL="533400" indent="-533400">
              <a:spcBef>
                <a:spcPct val="0"/>
              </a:spcBef>
            </a:pPr>
            <a:r>
              <a:rPr lang="de-DE" dirty="0" smtClean="0"/>
              <a:t>Reflexionsfördernde Anregungen </a:t>
            </a:r>
            <a:br>
              <a:rPr lang="de-DE" dirty="0" smtClean="0"/>
            </a:br>
            <a:r>
              <a:rPr lang="de-DE" dirty="0" smtClean="0"/>
              <a:t>Lebensläufe, Stärkenanalysen</a:t>
            </a:r>
          </a:p>
          <a:p>
            <a:pPr marL="533400" indent="-533400">
              <a:spcBef>
                <a:spcPct val="0"/>
              </a:spcBef>
            </a:pPr>
            <a:r>
              <a:rPr lang="de-DE" dirty="0" smtClean="0"/>
              <a:t>Gruppenarbeit / Gruppengespräche</a:t>
            </a:r>
          </a:p>
          <a:p>
            <a:pPr marL="533400" indent="-533400">
              <a:spcBef>
                <a:spcPct val="0"/>
              </a:spcBef>
            </a:pPr>
            <a:r>
              <a:rPr lang="de-DE" dirty="0" smtClean="0"/>
              <a:t>Kommunikation / Rhetorik</a:t>
            </a:r>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10"/>
          <p:cNvSpPr>
            <a:spLocks noGrp="1" noChangeArrowheads="1"/>
          </p:cNvSpPr>
          <p:nvPr>
            <p:ph type="title"/>
          </p:nvPr>
        </p:nvSpPr>
        <p:spPr/>
        <p:txBody>
          <a:bodyPr/>
          <a:lstStyle/>
          <a:p>
            <a:r>
              <a:rPr lang="de-DE" sz="3600" b="1" dirty="0" smtClean="0"/>
              <a:t>Methoden II</a:t>
            </a:r>
          </a:p>
        </p:txBody>
      </p:sp>
      <p:sp>
        <p:nvSpPr>
          <p:cNvPr id="19461" name="Rectangle 3"/>
          <p:cNvSpPr>
            <a:spLocks noGrp="1" noChangeArrowheads="1"/>
          </p:cNvSpPr>
          <p:nvPr>
            <p:ph idx="1"/>
          </p:nvPr>
        </p:nvSpPr>
        <p:spPr>
          <a:xfrm>
            <a:off x="539552" y="1844824"/>
            <a:ext cx="8157592" cy="4309939"/>
          </a:xfrm>
        </p:spPr>
        <p:txBody>
          <a:bodyPr/>
          <a:lstStyle/>
          <a:p>
            <a:pPr marL="0" indent="0">
              <a:spcBef>
                <a:spcPts val="600"/>
              </a:spcBef>
            </a:pPr>
            <a:r>
              <a:rPr lang="de-DE" dirty="0" smtClean="0">
                <a:latin typeface="Arial" charset="0"/>
              </a:rPr>
              <a:t>  </a:t>
            </a:r>
            <a:r>
              <a:rPr lang="de-DE" dirty="0" smtClean="0"/>
              <a:t>Zielvereinbarungen / Zielbesprechungen</a:t>
            </a:r>
          </a:p>
          <a:p>
            <a:pPr marL="0" indent="0">
              <a:spcBef>
                <a:spcPts val="600"/>
              </a:spcBef>
            </a:pPr>
            <a:r>
              <a:rPr lang="de-DE" dirty="0" smtClean="0"/>
              <a:t>  Zukunftsplanung</a:t>
            </a:r>
          </a:p>
          <a:p>
            <a:pPr marL="0" indent="0">
              <a:spcBef>
                <a:spcPts val="600"/>
              </a:spcBef>
            </a:pPr>
            <a:r>
              <a:rPr lang="de-DE" dirty="0" smtClean="0"/>
              <a:t>  Menschenrechtsbildung</a:t>
            </a:r>
          </a:p>
          <a:p>
            <a:pPr marL="0" indent="0">
              <a:spcBef>
                <a:spcPts val="600"/>
              </a:spcBef>
            </a:pPr>
            <a:r>
              <a:rPr lang="de-DE" dirty="0" smtClean="0"/>
              <a:t>  Hausaufgaben</a:t>
            </a:r>
          </a:p>
          <a:p>
            <a:pPr marL="0" indent="0">
              <a:spcBef>
                <a:spcPts val="600"/>
              </a:spcBef>
            </a:pPr>
            <a:r>
              <a:rPr lang="de-DE" dirty="0" smtClean="0"/>
              <a:t>  Rollenspiele</a:t>
            </a:r>
          </a:p>
          <a:p>
            <a:pPr marL="0" indent="0">
              <a:spcBef>
                <a:spcPts val="600"/>
              </a:spcBef>
            </a:pPr>
            <a:r>
              <a:rPr lang="de-DE" dirty="0" smtClean="0"/>
              <a:t>  Filme</a:t>
            </a:r>
            <a:endParaRPr lang="de-DE" sz="2400" dirty="0" smtClean="0"/>
          </a:p>
        </p:txBody>
      </p:sp>
      <p:sp>
        <p:nvSpPr>
          <p:cNvPr id="19458" name="Fußzeilenplatzhalter 3"/>
          <p:cNvSpPr>
            <a:spLocks noGrp="1"/>
          </p:cNvSpPr>
          <p:nvPr>
            <p:ph type="ftr" sz="quarter" idx="11"/>
          </p:nvPr>
        </p:nvSpPr>
        <p:spPr>
          <a:noFill/>
        </p:spPr>
        <p:txBody>
          <a:bodyPr/>
          <a:lstStyle/>
          <a:p>
            <a:r>
              <a:rPr lang="de-DE" smtClean="0"/>
              <a:t>© ISL e.V.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sz="3200" b="1" dirty="0" smtClean="0"/>
              <a:t>3. Gruppenzusammensetzung</a:t>
            </a:r>
            <a:endParaRPr lang="de-DE" sz="3200" dirty="0"/>
          </a:p>
        </p:txBody>
      </p:sp>
      <p:sp>
        <p:nvSpPr>
          <p:cNvPr id="7" name="Inhaltsplatzhalter 6"/>
          <p:cNvSpPr>
            <a:spLocks noGrp="1"/>
          </p:cNvSpPr>
          <p:nvPr>
            <p:ph idx="1"/>
          </p:nvPr>
        </p:nvSpPr>
        <p:spPr>
          <a:xfrm>
            <a:off x="467544" y="1700808"/>
            <a:ext cx="8352928" cy="4680520"/>
          </a:xfrm>
        </p:spPr>
        <p:txBody>
          <a:bodyPr>
            <a:normAutofit/>
          </a:bodyPr>
          <a:lstStyle/>
          <a:p>
            <a:pPr marL="0" indent="0"/>
            <a:r>
              <a:rPr lang="de-DE" dirty="0" smtClean="0">
                <a:latin typeface="Arial" charset="0"/>
              </a:rPr>
              <a:t> </a:t>
            </a:r>
            <a:r>
              <a:rPr lang="de-DE" dirty="0" smtClean="0"/>
              <a:t>Erste Gruppe: 13 Teilnehmende</a:t>
            </a:r>
          </a:p>
          <a:p>
            <a:pPr marL="0" indent="0">
              <a:buNone/>
            </a:pPr>
            <a:r>
              <a:rPr lang="de-DE" dirty="0" smtClean="0"/>
              <a:t>	9 Frauen         4 Männer</a:t>
            </a:r>
          </a:p>
          <a:p>
            <a:pPr marL="0" indent="0">
              <a:buNone/>
            </a:pPr>
            <a:endParaRPr lang="de-DE" sz="2000" dirty="0" smtClean="0"/>
          </a:p>
          <a:p>
            <a:pPr marL="0" indent="0"/>
            <a:r>
              <a:rPr lang="de-DE" dirty="0" smtClean="0"/>
              <a:t> Zweite Gruppe: 10 Teilnehmerinnen</a:t>
            </a:r>
          </a:p>
          <a:p>
            <a:pPr marL="0" indent="0">
              <a:buNone/>
            </a:pPr>
            <a:r>
              <a:rPr lang="de-DE" dirty="0" smtClean="0"/>
              <a:t>	4 Männer  	6 Frauen</a:t>
            </a:r>
          </a:p>
          <a:p>
            <a:pPr marL="0" indent="0">
              <a:buNone/>
            </a:pPr>
            <a:endParaRPr lang="de-DE" sz="2000" dirty="0" smtClean="0"/>
          </a:p>
          <a:p>
            <a:pPr marL="0" indent="0"/>
            <a:r>
              <a:rPr lang="de-DE" dirty="0" smtClean="0"/>
              <a:t> Die zweite Gruppe haben zwei </a:t>
            </a:r>
          </a:p>
          <a:p>
            <a:pPr marL="0" indent="0">
              <a:buNone/>
            </a:pPr>
            <a:r>
              <a:rPr lang="de-DE" dirty="0" smtClean="0"/>
              <a:t>    Personen wiederholt. </a:t>
            </a:r>
          </a:p>
          <a:p>
            <a:endParaRPr lang="de-DE" dirty="0"/>
          </a:p>
        </p:txBody>
      </p:sp>
      <p:sp>
        <p:nvSpPr>
          <p:cNvPr id="5" name="Fußzeilenplatzhalter 4"/>
          <p:cNvSpPr>
            <a:spLocks noGrp="1"/>
          </p:cNvSpPr>
          <p:nvPr>
            <p:ph type="ftr" sz="quarter" idx="11"/>
          </p:nvPr>
        </p:nvSpPr>
        <p:spPr/>
        <p:txBody>
          <a:bodyPr/>
          <a:lstStyle/>
          <a:p>
            <a:r>
              <a:rPr lang="de-DE" smtClean="0"/>
              <a:t>© ISL e.V. </a:t>
            </a:r>
            <a:endParaRPr lang="de-D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de-DE" sz="3200" b="1" dirty="0" smtClean="0"/>
              <a:t>„…alle sind so verschieden und wir lernen so viel voneinander.“</a:t>
            </a:r>
          </a:p>
        </p:txBody>
      </p:sp>
      <p:sp>
        <p:nvSpPr>
          <p:cNvPr id="20485" name="Rectangle 3"/>
          <p:cNvSpPr>
            <a:spLocks noGrp="1" noChangeArrowheads="1"/>
          </p:cNvSpPr>
          <p:nvPr>
            <p:ph idx="1"/>
          </p:nvPr>
        </p:nvSpPr>
        <p:spPr>
          <a:xfrm>
            <a:off x="539552" y="1844824"/>
            <a:ext cx="8604448" cy="4464496"/>
          </a:xfrm>
        </p:spPr>
        <p:txBody>
          <a:bodyPr>
            <a:noAutofit/>
          </a:bodyPr>
          <a:lstStyle/>
          <a:p>
            <a:pPr marL="0" indent="0">
              <a:lnSpc>
                <a:spcPct val="90000"/>
              </a:lnSpc>
              <a:buNone/>
            </a:pPr>
            <a:r>
              <a:rPr lang="de-DE" sz="2600" dirty="0" smtClean="0"/>
              <a:t>Behinderungsübergreifendes Training:</a:t>
            </a:r>
          </a:p>
          <a:p>
            <a:pPr marL="0" indent="0">
              <a:lnSpc>
                <a:spcPct val="90000"/>
              </a:lnSpc>
            </a:pPr>
            <a:r>
              <a:rPr lang="de-DE" sz="2600" dirty="0" smtClean="0"/>
              <a:t> schwerhörige Menschen (2)</a:t>
            </a:r>
          </a:p>
          <a:p>
            <a:pPr marL="0" indent="0">
              <a:lnSpc>
                <a:spcPct val="90000"/>
              </a:lnSpc>
            </a:pPr>
            <a:r>
              <a:rPr lang="de-DE" sz="2600" dirty="0" smtClean="0"/>
              <a:t> Gehörlose Frau (1)</a:t>
            </a:r>
          </a:p>
          <a:p>
            <a:pPr marL="0" indent="0">
              <a:lnSpc>
                <a:spcPct val="90000"/>
              </a:lnSpc>
            </a:pPr>
            <a:r>
              <a:rPr lang="de-DE" sz="2600" dirty="0" smtClean="0"/>
              <a:t> sehbehinderter Mann (1)</a:t>
            </a:r>
          </a:p>
          <a:p>
            <a:pPr marL="0" indent="0">
              <a:lnSpc>
                <a:spcPct val="90000"/>
              </a:lnSpc>
            </a:pPr>
            <a:r>
              <a:rPr lang="de-DE" sz="2600" dirty="0" smtClean="0"/>
              <a:t> blinde Frauen (3) </a:t>
            </a:r>
          </a:p>
          <a:p>
            <a:pPr marL="0" indent="0">
              <a:lnSpc>
                <a:spcPct val="90000"/>
              </a:lnSpc>
            </a:pPr>
            <a:r>
              <a:rPr lang="de-DE" sz="2600" dirty="0" smtClean="0"/>
              <a:t> vier Frauen und ein Mann mit Lernschwierigkeiten (5)</a:t>
            </a:r>
          </a:p>
          <a:p>
            <a:pPr marL="0" indent="0">
              <a:lnSpc>
                <a:spcPct val="90000"/>
              </a:lnSpc>
            </a:pPr>
            <a:r>
              <a:rPr lang="de-DE" sz="2600" dirty="0" smtClean="0"/>
              <a:t> zwei Frauen, ein Mann mit chronischen            </a:t>
            </a:r>
          </a:p>
          <a:p>
            <a:pPr marL="0" indent="0">
              <a:lnSpc>
                <a:spcPct val="90000"/>
              </a:lnSpc>
              <a:buNone/>
            </a:pPr>
            <a:r>
              <a:rPr lang="de-DE" sz="2600" dirty="0" smtClean="0"/>
              <a:t>    Erkrankungen(3)</a:t>
            </a:r>
          </a:p>
          <a:p>
            <a:pPr marL="0" indent="0">
              <a:lnSpc>
                <a:spcPct val="90000"/>
              </a:lnSpc>
            </a:pPr>
            <a:r>
              <a:rPr lang="de-DE" sz="2600" dirty="0" smtClean="0"/>
              <a:t> eine Frau, ein Mann mit Psychischer Erkrankungen (2)</a:t>
            </a:r>
          </a:p>
          <a:p>
            <a:pPr marL="0" indent="0">
              <a:lnSpc>
                <a:spcPct val="90000"/>
              </a:lnSpc>
            </a:pPr>
            <a:r>
              <a:rPr lang="de-DE" sz="2600" dirty="0" smtClean="0"/>
              <a:t> Mobilitätseingeschränkte Menschen (4)</a:t>
            </a:r>
          </a:p>
        </p:txBody>
      </p:sp>
      <p:sp>
        <p:nvSpPr>
          <p:cNvPr id="20482" name="Fußzeilenplatzhalter 4"/>
          <p:cNvSpPr>
            <a:spLocks noGrp="1"/>
          </p:cNvSpPr>
          <p:nvPr>
            <p:ph type="ftr" sz="quarter" idx="11"/>
          </p:nvPr>
        </p:nvSpPr>
        <p:spPr>
          <a:noFill/>
        </p:spPr>
        <p:txBody>
          <a:bodyPr/>
          <a:lstStyle/>
          <a:p>
            <a:r>
              <a:rPr lang="de-DE" smtClean="0"/>
              <a:t>© ISL e.V. </a:t>
            </a:r>
          </a:p>
        </p:txBody>
      </p:sp>
      <p:sp>
        <p:nvSpPr>
          <p:cNvPr id="20486" name="AutoShape 7"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20487" name="AutoShape 9"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
        <p:nvSpPr>
          <p:cNvPr id="20488" name="AutoShape 13" descr="2Q=="/>
          <p:cNvSpPr>
            <a:spLocks noChangeAspect="1" noChangeArrowheads="1"/>
          </p:cNvSpPr>
          <p:nvPr/>
        </p:nvSpPr>
        <p:spPr bwMode="auto">
          <a:xfrm>
            <a:off x="155575" y="46038"/>
            <a:ext cx="304800" cy="304800"/>
          </a:xfrm>
          <a:prstGeom prst="rect">
            <a:avLst/>
          </a:prstGeom>
          <a:noFill/>
          <a:ln w="9525">
            <a:noFill/>
            <a:miter lim="800000"/>
            <a:headEnd/>
            <a:tailEnd/>
          </a:ln>
        </p:spPr>
        <p:txBody>
          <a:bodyPr/>
          <a:lstStyle/>
          <a:p>
            <a:endParaRPr lang="de-D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Fußzeilenplatzhalter 4"/>
          <p:cNvSpPr>
            <a:spLocks noGrp="1"/>
          </p:cNvSpPr>
          <p:nvPr>
            <p:ph type="ftr" sz="quarter" idx="11"/>
          </p:nvPr>
        </p:nvSpPr>
        <p:spPr>
          <a:noFill/>
        </p:spPr>
        <p:txBody>
          <a:bodyPr/>
          <a:lstStyle/>
          <a:p>
            <a:r>
              <a:rPr lang="de-DE" smtClean="0"/>
              <a:t>© ISL e.V. </a:t>
            </a:r>
          </a:p>
        </p:txBody>
      </p:sp>
      <p:sp>
        <p:nvSpPr>
          <p:cNvPr id="6" name="Rechteck 5"/>
          <p:cNvSpPr/>
          <p:nvPr/>
        </p:nvSpPr>
        <p:spPr>
          <a:xfrm>
            <a:off x="1187624" y="2636912"/>
            <a:ext cx="6120679" cy="1261884"/>
          </a:xfrm>
          <a:prstGeom prst="rect">
            <a:avLst/>
          </a:prstGeom>
        </p:spPr>
        <p:txBody>
          <a:bodyPr wrap="square">
            <a:spAutoFit/>
          </a:bodyPr>
          <a:lstStyle/>
          <a:p>
            <a:pPr algn="ctr">
              <a:buFont typeface="Wingdings" pitchFamily="2" charset="2"/>
              <a:buNone/>
            </a:pPr>
            <a:r>
              <a:rPr lang="de-DE" sz="3800" b="1" dirty="0" smtClean="0">
                <a:latin typeface="Tahoma" pitchFamily="34" charset="0"/>
                <a:ea typeface="Tahoma" pitchFamily="34" charset="0"/>
                <a:cs typeface="Tahoma" pitchFamily="34" charset="0"/>
              </a:rPr>
              <a:t>4. Ziele, Entwicklungen, Beispiele…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7"/>
          <p:cNvSpPr>
            <a:spLocks noGrp="1"/>
          </p:cNvSpPr>
          <p:nvPr>
            <p:ph type="title"/>
          </p:nvPr>
        </p:nvSpPr>
        <p:spPr/>
        <p:txBody>
          <a:bodyPr/>
          <a:lstStyle/>
          <a:p>
            <a:r>
              <a:rPr lang="de-DE" sz="3600" b="1" dirty="0" smtClean="0"/>
              <a:t>Spannweite der Ziele Einzelner I</a:t>
            </a:r>
            <a:endParaRPr lang="de-DE" sz="3600" dirty="0" smtClean="0"/>
          </a:p>
        </p:txBody>
      </p:sp>
      <p:sp>
        <p:nvSpPr>
          <p:cNvPr id="9" name="Inhaltsplatzhalter 8"/>
          <p:cNvSpPr>
            <a:spLocks noGrp="1"/>
          </p:cNvSpPr>
          <p:nvPr>
            <p:ph idx="1"/>
          </p:nvPr>
        </p:nvSpPr>
        <p:spPr>
          <a:xfrm>
            <a:off x="683568" y="1844824"/>
            <a:ext cx="8208912" cy="4608512"/>
          </a:xfrm>
        </p:spPr>
        <p:txBody>
          <a:bodyPr>
            <a:normAutofit/>
          </a:bodyPr>
          <a:lstStyle/>
          <a:p>
            <a:pPr marL="533400" indent="-533400">
              <a:lnSpc>
                <a:spcPct val="90000"/>
              </a:lnSpc>
              <a:buNone/>
            </a:pPr>
            <a:r>
              <a:rPr lang="de-DE" dirty="0" smtClean="0"/>
              <a:t>Beispielhafte Ziele:</a:t>
            </a:r>
          </a:p>
          <a:p>
            <a:pPr marL="533400" indent="-533400">
              <a:lnSpc>
                <a:spcPct val="90000"/>
              </a:lnSpc>
            </a:pPr>
            <a:r>
              <a:rPr lang="de-DE" dirty="0" smtClean="0"/>
              <a:t>Bogenschießen</a:t>
            </a:r>
          </a:p>
          <a:p>
            <a:pPr marL="533400" indent="-533400">
              <a:lnSpc>
                <a:spcPct val="90000"/>
              </a:lnSpc>
            </a:pPr>
            <a:r>
              <a:rPr lang="de-DE" dirty="0" smtClean="0"/>
              <a:t>„Neues Wohnprojekt für Junge und  jung-gebliebene Schwerbehinderte“</a:t>
            </a:r>
          </a:p>
          <a:p>
            <a:pPr marL="533400" indent="-533400">
              <a:lnSpc>
                <a:spcPct val="90000"/>
              </a:lnSpc>
            </a:pPr>
            <a:r>
              <a:rPr lang="de-DE" dirty="0" smtClean="0"/>
              <a:t>Regelmäßige, jährliche (statt alle zwei Jahre) Gespräche mit dem Bürgermeister</a:t>
            </a:r>
          </a:p>
          <a:p>
            <a:pPr marL="533400" indent="-533400">
              <a:lnSpc>
                <a:spcPct val="90000"/>
              </a:lnSpc>
            </a:pPr>
            <a:r>
              <a:rPr lang="de-DE" dirty="0" smtClean="0"/>
              <a:t>„…damit sich was ändert, will ich was sagen. Ich versuche mich zu überwinden, meine eigene Meinung zu sagen.“</a:t>
            </a:r>
          </a:p>
          <a:p>
            <a:pPr>
              <a:defRPr/>
            </a:pPr>
            <a:endParaRPr lang="de-DE" dirty="0"/>
          </a:p>
        </p:txBody>
      </p:sp>
      <p:sp>
        <p:nvSpPr>
          <p:cNvPr id="22533" name="Fußzeilenplatzhalter 5"/>
          <p:cNvSpPr>
            <a:spLocks noGrp="1"/>
          </p:cNvSpPr>
          <p:nvPr>
            <p:ph type="ftr" sz="quarter" idx="11"/>
          </p:nvPr>
        </p:nvSpPr>
        <p:spPr>
          <a:noFill/>
        </p:spPr>
        <p:txBody>
          <a:bodyPr/>
          <a:lstStyle/>
          <a:p>
            <a:r>
              <a:rPr lang="de-DE" smtClean="0"/>
              <a:t>© ISL e.V.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r>
              <a:rPr lang="de-DE" sz="3600" b="1" dirty="0" smtClean="0"/>
              <a:t>Spannweite der Ziele Einzelner II</a:t>
            </a:r>
            <a:endParaRPr lang="de-DE" sz="3600" dirty="0" smtClean="0"/>
          </a:p>
        </p:txBody>
      </p:sp>
      <p:sp>
        <p:nvSpPr>
          <p:cNvPr id="3" name="Inhaltsplatzhalter 2"/>
          <p:cNvSpPr>
            <a:spLocks noGrp="1"/>
          </p:cNvSpPr>
          <p:nvPr>
            <p:ph idx="1"/>
          </p:nvPr>
        </p:nvSpPr>
        <p:spPr>
          <a:xfrm>
            <a:off x="611560" y="1772816"/>
            <a:ext cx="7956178" cy="4680372"/>
          </a:xfrm>
        </p:spPr>
        <p:txBody>
          <a:bodyPr/>
          <a:lstStyle/>
          <a:p>
            <a:r>
              <a:rPr lang="de-DE" dirty="0" smtClean="0"/>
              <a:t>Patientenverfügung schreiben</a:t>
            </a:r>
          </a:p>
          <a:p>
            <a:r>
              <a:rPr lang="de-DE" dirty="0" smtClean="0"/>
              <a:t>Behinderung akzeptieren lernen</a:t>
            </a:r>
          </a:p>
          <a:p>
            <a:r>
              <a:rPr lang="de-DE" dirty="0" smtClean="0"/>
              <a:t>Bundesgartenschau zur Barrierefreiheit bewegen</a:t>
            </a:r>
          </a:p>
          <a:p>
            <a:r>
              <a:rPr lang="de-DE" dirty="0" smtClean="0"/>
              <a:t>Laufen mit </a:t>
            </a:r>
            <a:r>
              <a:rPr lang="de-DE" dirty="0" err="1" smtClean="0"/>
              <a:t>Blindenführstock</a:t>
            </a:r>
            <a:endParaRPr lang="de-DE" dirty="0" smtClean="0"/>
          </a:p>
          <a:p>
            <a:pPr>
              <a:defRPr/>
            </a:pPr>
            <a:endParaRPr lang="de-DE" dirty="0"/>
          </a:p>
        </p:txBody>
      </p:sp>
      <p:sp>
        <p:nvSpPr>
          <p:cNvPr id="23557"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el 1"/>
          <p:cNvSpPr>
            <a:spLocks noGrp="1"/>
          </p:cNvSpPr>
          <p:nvPr>
            <p:ph type="title"/>
          </p:nvPr>
        </p:nvSpPr>
        <p:spPr/>
        <p:txBody>
          <a:bodyPr/>
          <a:lstStyle/>
          <a:p>
            <a:r>
              <a:rPr lang="de-DE" sz="3200" b="1" dirty="0" smtClean="0"/>
              <a:t>Entwicklung Einzelner und die Vernetzung in der Gruppe</a:t>
            </a:r>
            <a:r>
              <a:rPr lang="de-DE" sz="3200" dirty="0" smtClean="0"/>
              <a:t> </a:t>
            </a:r>
          </a:p>
        </p:txBody>
      </p:sp>
      <p:sp>
        <p:nvSpPr>
          <p:cNvPr id="3" name="Inhaltsplatzhalter 2"/>
          <p:cNvSpPr>
            <a:spLocks noGrp="1"/>
          </p:cNvSpPr>
          <p:nvPr>
            <p:ph idx="1"/>
          </p:nvPr>
        </p:nvSpPr>
        <p:spPr>
          <a:xfrm>
            <a:off x="539552" y="1844824"/>
            <a:ext cx="8157592" cy="4309939"/>
          </a:xfrm>
        </p:spPr>
        <p:txBody>
          <a:bodyPr/>
          <a:lstStyle/>
          <a:p>
            <a:r>
              <a:rPr lang="de-DE" dirty="0" smtClean="0"/>
              <a:t>Für die Entwicklung einzelner Teilnehmende ist Gruppe von großer Bedeutung</a:t>
            </a:r>
          </a:p>
          <a:p>
            <a:pPr>
              <a:buNone/>
            </a:pPr>
            <a:endParaRPr lang="de-DE" dirty="0" smtClean="0"/>
          </a:p>
          <a:p>
            <a:r>
              <a:rPr lang="de-DE" dirty="0" smtClean="0"/>
              <a:t>Beispiele für die Entwicklungen…</a:t>
            </a:r>
          </a:p>
          <a:p>
            <a:pPr>
              <a:defRPr/>
            </a:pPr>
            <a:endParaRPr lang="de-DE" dirty="0"/>
          </a:p>
        </p:txBody>
      </p:sp>
      <p:sp>
        <p:nvSpPr>
          <p:cNvPr id="24581"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el 7"/>
          <p:cNvSpPr>
            <a:spLocks noGrp="1"/>
          </p:cNvSpPr>
          <p:nvPr>
            <p:ph type="title"/>
          </p:nvPr>
        </p:nvSpPr>
        <p:spPr>
          <a:xfrm>
            <a:off x="1691679" y="304800"/>
            <a:ext cx="7057033" cy="1216025"/>
          </a:xfrm>
        </p:spPr>
        <p:txBody>
          <a:bodyPr/>
          <a:lstStyle/>
          <a:p>
            <a:pPr marL="742950" indent="-742950"/>
            <a:r>
              <a:rPr lang="de-DE" sz="3600" b="1" dirty="0" smtClean="0"/>
              <a:t>Beispiel 1: Hilfsmittel akzeptieren lernen</a:t>
            </a:r>
          </a:p>
        </p:txBody>
      </p:sp>
      <p:sp>
        <p:nvSpPr>
          <p:cNvPr id="25603" name="Inhaltsplatzhalter 8"/>
          <p:cNvSpPr>
            <a:spLocks noGrp="1"/>
          </p:cNvSpPr>
          <p:nvPr>
            <p:ph idx="1"/>
          </p:nvPr>
        </p:nvSpPr>
        <p:spPr>
          <a:xfrm>
            <a:off x="566738" y="1752600"/>
            <a:ext cx="8326437" cy="4267200"/>
          </a:xfrm>
        </p:spPr>
        <p:txBody>
          <a:bodyPr>
            <a:normAutofit/>
          </a:bodyPr>
          <a:lstStyle/>
          <a:p>
            <a:pPr marL="0" indent="0">
              <a:spcBef>
                <a:spcPct val="0"/>
              </a:spcBef>
              <a:buNone/>
            </a:pPr>
            <a:r>
              <a:rPr lang="de-DE" dirty="0" smtClean="0"/>
              <a:t>Ziel</a:t>
            </a:r>
            <a:r>
              <a:rPr lang="de-DE" dirty="0" smtClean="0"/>
              <a:t>: Laufen mit dem </a:t>
            </a:r>
            <a:r>
              <a:rPr lang="de-DE" dirty="0" err="1" smtClean="0"/>
              <a:t>Blindenführstock</a:t>
            </a:r>
            <a:endParaRPr lang="de-DE" dirty="0" smtClean="0"/>
          </a:p>
          <a:p>
            <a:pPr marL="0" indent="0">
              <a:spcBef>
                <a:spcPct val="0"/>
              </a:spcBef>
            </a:pPr>
            <a:r>
              <a:rPr lang="de-DE" dirty="0" smtClean="0"/>
              <a:t> in der ersten Seminareinheit: keine 	</a:t>
            </a:r>
          </a:p>
          <a:p>
            <a:pPr marL="0" indent="0">
              <a:spcBef>
                <a:spcPct val="0"/>
              </a:spcBef>
              <a:buNone/>
            </a:pPr>
            <a:r>
              <a:rPr lang="de-DE" dirty="0" smtClean="0"/>
              <a:t>    rechte Annahme des </a:t>
            </a:r>
            <a:r>
              <a:rPr lang="de-DE" dirty="0" err="1" smtClean="0"/>
              <a:t>Blindenführstocks</a:t>
            </a:r>
            <a:r>
              <a:rPr lang="de-DE" dirty="0" smtClean="0"/>
              <a:t>, </a:t>
            </a:r>
          </a:p>
          <a:p>
            <a:pPr marL="0" indent="0">
              <a:spcBef>
                <a:spcPct val="0"/>
              </a:spcBef>
              <a:buNone/>
            </a:pPr>
            <a:r>
              <a:rPr lang="de-DE" dirty="0" smtClean="0"/>
              <a:t>    Ermutigung auch durch andere aus der </a:t>
            </a:r>
          </a:p>
          <a:p>
            <a:pPr marL="0" indent="0">
              <a:spcBef>
                <a:spcPct val="0"/>
              </a:spcBef>
              <a:buNone/>
            </a:pPr>
            <a:r>
              <a:rPr lang="de-DE" dirty="0" smtClean="0"/>
              <a:t>    Gruppe, sich zum Hilfsmittel zu bekennen</a:t>
            </a:r>
          </a:p>
          <a:p>
            <a:pPr marL="0" indent="0">
              <a:spcBef>
                <a:spcPct val="0"/>
              </a:spcBef>
            </a:pPr>
            <a:r>
              <a:rPr lang="de-DE" dirty="0" smtClean="0"/>
              <a:t> in nächster Seminareinheit </a:t>
            </a:r>
            <a:r>
              <a:rPr lang="de-DE" dirty="0" smtClean="0">
                <a:sym typeface="Wingdings" pitchFamily="2" charset="2"/>
              </a:rPr>
              <a:t> </a:t>
            </a:r>
            <a:r>
              <a:rPr lang="de-DE" dirty="0" smtClean="0"/>
              <a:t>Teilnehmer</a:t>
            </a:r>
          </a:p>
          <a:p>
            <a:pPr marL="0" indent="0">
              <a:spcBef>
                <a:spcPct val="0"/>
              </a:spcBef>
              <a:buNone/>
            </a:pPr>
            <a:r>
              <a:rPr lang="de-DE" dirty="0" smtClean="0"/>
              <a:t>    benutzte seinen </a:t>
            </a:r>
            <a:r>
              <a:rPr lang="de-DE" dirty="0" err="1" smtClean="0"/>
              <a:t>Blindenführstock</a:t>
            </a:r>
            <a:endParaRPr lang="de-DE" dirty="0" smtClean="0"/>
          </a:p>
        </p:txBody>
      </p:sp>
      <p:sp>
        <p:nvSpPr>
          <p:cNvPr id="25605" name="Fußzeilenplatzhalter 5"/>
          <p:cNvSpPr>
            <a:spLocks noGrp="1"/>
          </p:cNvSpPr>
          <p:nvPr>
            <p:ph type="ftr" sz="quarter" idx="11"/>
          </p:nvPr>
        </p:nvSpPr>
        <p:spPr>
          <a:noFill/>
        </p:spPr>
        <p:txBody>
          <a:bodyPr/>
          <a:lstStyle/>
          <a:p>
            <a:r>
              <a:rPr lang="de-DE" smtClean="0"/>
              <a:t>© ISL e.V.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de-DE" sz="3200" b="1" dirty="0" smtClean="0"/>
              <a:t>Empowerment-Trainerinnen: Wiebke Schär und Eileen Moritz</a:t>
            </a:r>
          </a:p>
        </p:txBody>
      </p:sp>
      <p:sp>
        <p:nvSpPr>
          <p:cNvPr id="10244" name="Fußzeilenplatzhalter 4"/>
          <p:cNvSpPr>
            <a:spLocks noGrp="1"/>
          </p:cNvSpPr>
          <p:nvPr>
            <p:ph type="ftr" sz="quarter" idx="11"/>
          </p:nvPr>
        </p:nvSpPr>
        <p:spPr>
          <a:noFill/>
        </p:spPr>
        <p:txBody>
          <a:bodyPr/>
          <a:lstStyle/>
          <a:p>
            <a:r>
              <a:rPr lang="de-DE" smtClean="0"/>
              <a:t>© ISL e.V. </a:t>
            </a:r>
            <a:endParaRPr lang="de-DE" dirty="0" smtClean="0"/>
          </a:p>
        </p:txBody>
      </p:sp>
      <p:sp>
        <p:nvSpPr>
          <p:cNvPr id="10243" name="Rectangle 3"/>
          <p:cNvSpPr>
            <a:spLocks noGrp="1" noChangeArrowheads="1"/>
          </p:cNvSpPr>
          <p:nvPr>
            <p:ph sz="quarter" idx="13"/>
          </p:nvPr>
        </p:nvSpPr>
        <p:spPr>
          <a:xfrm>
            <a:off x="1115616" y="1844824"/>
            <a:ext cx="7416824" cy="4392488"/>
          </a:xfrm>
        </p:spPr>
        <p:txBody>
          <a:bodyPr>
            <a:noAutofit/>
          </a:bodyPr>
          <a:lstStyle/>
          <a:p>
            <a:pPr marL="514350" indent="-514350" defTabSz="466725">
              <a:buFont typeface="+mj-lt"/>
              <a:buAutoNum type="arabicPeriod"/>
            </a:pPr>
            <a:r>
              <a:rPr lang="de-DE" dirty="0" smtClean="0"/>
              <a:t>Seminarverlauf: „Ich </a:t>
            </a:r>
            <a:r>
              <a:rPr lang="de-DE" dirty="0" err="1" smtClean="0"/>
              <a:t>nehm´s</a:t>
            </a:r>
            <a:r>
              <a:rPr lang="de-DE" dirty="0" smtClean="0"/>
              <a:t> jetzt in die Hand!“</a:t>
            </a:r>
          </a:p>
          <a:p>
            <a:pPr marL="514350" indent="-514350" defTabSz="466725">
              <a:buFont typeface="+mj-lt"/>
              <a:buAutoNum type="arabicPeriod"/>
            </a:pPr>
            <a:r>
              <a:rPr lang="de-DE" dirty="0" smtClean="0"/>
              <a:t>Methoden</a:t>
            </a:r>
          </a:p>
          <a:p>
            <a:pPr marL="514350" indent="-514350" defTabSz="466725">
              <a:buFont typeface="+mj-lt"/>
              <a:buAutoNum type="arabicPeriod"/>
            </a:pPr>
            <a:r>
              <a:rPr lang="de-DE" dirty="0" smtClean="0"/>
              <a:t>Gruppenzusammensetzung</a:t>
            </a:r>
          </a:p>
          <a:p>
            <a:pPr marL="514350" indent="-514350" defTabSz="466725">
              <a:buFont typeface="+mj-lt"/>
              <a:buAutoNum type="arabicPeriod"/>
            </a:pPr>
            <a:r>
              <a:rPr lang="de-DE" dirty="0" smtClean="0"/>
              <a:t>Ziele Einzelner, Entwicklungen der Gruppe, Beispiele</a:t>
            </a:r>
          </a:p>
          <a:p>
            <a:pPr marL="514350" indent="-514350" defTabSz="466725">
              <a:buFont typeface="+mj-lt"/>
              <a:buAutoNum type="arabicPeriod"/>
            </a:pPr>
            <a:r>
              <a:rPr lang="de-DE" dirty="0" smtClean="0"/>
              <a:t>Rückmeldungen</a:t>
            </a:r>
          </a:p>
          <a:p>
            <a:pPr marL="514350" indent="-514350" defTabSz="466725">
              <a:buFont typeface="+mj-lt"/>
              <a:buAutoNum type="arabicPeriod"/>
            </a:pPr>
            <a:r>
              <a:rPr lang="de-DE" dirty="0" smtClean="0"/>
              <a:t>Zusammenfassung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Beispiel 2: Bedarfe selbst artikulieren lernen</a:t>
            </a:r>
            <a:endParaRPr lang="de-DE" sz="3600" dirty="0"/>
          </a:p>
        </p:txBody>
      </p:sp>
      <p:sp>
        <p:nvSpPr>
          <p:cNvPr id="3" name="Inhaltsplatzhalter 2"/>
          <p:cNvSpPr>
            <a:spLocks noGrp="1"/>
          </p:cNvSpPr>
          <p:nvPr>
            <p:ph idx="1"/>
          </p:nvPr>
        </p:nvSpPr>
        <p:spPr/>
        <p:txBody>
          <a:bodyPr>
            <a:normAutofit fontScale="92500" lnSpcReduction="10000"/>
          </a:bodyPr>
          <a:lstStyle/>
          <a:p>
            <a:pPr>
              <a:buNone/>
            </a:pPr>
            <a:r>
              <a:rPr lang="de-DE" dirty="0" smtClean="0"/>
              <a:t>	Situation:</a:t>
            </a:r>
            <a:endParaRPr lang="de-DE" dirty="0" smtClean="0"/>
          </a:p>
          <a:p>
            <a:r>
              <a:rPr lang="de-DE" dirty="0" smtClean="0"/>
              <a:t>sehbehinderte Teilnehmerin fühlte sich durch das Personal im Essensaal nicht gut unterstützt und bat uns, das Thema mit dem Personal zu klären </a:t>
            </a:r>
          </a:p>
          <a:p>
            <a:r>
              <a:rPr lang="de-DE" dirty="0" smtClean="0">
                <a:sym typeface="Wingdings" pitchFamily="2" charset="2"/>
              </a:rPr>
              <a:t>unser Vorschlag war eine Empowerment-Übung: gemeinsames Schaffen von Argumentationslinien, kommunizieren durch Ich-Botschaften, Gruppe hat Beistand geleistet</a:t>
            </a:r>
            <a:endParaRPr lang="de-DE" dirty="0" smtClean="0"/>
          </a:p>
          <a:p>
            <a:endParaRPr lang="de-DE" dirty="0" smtClean="0"/>
          </a:p>
          <a:p>
            <a:endParaRPr lang="de-DE" dirty="0" smtClean="0"/>
          </a:p>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ußzeilenplatzhalter 4"/>
          <p:cNvSpPr>
            <a:spLocks noGrp="1"/>
          </p:cNvSpPr>
          <p:nvPr>
            <p:ph type="ftr" sz="quarter" idx="11"/>
          </p:nvPr>
        </p:nvSpPr>
        <p:spPr>
          <a:noFill/>
        </p:spPr>
        <p:txBody>
          <a:bodyPr/>
          <a:lstStyle/>
          <a:p>
            <a:r>
              <a:rPr lang="de-DE" smtClean="0"/>
              <a:t>© ISL e.V. </a:t>
            </a:r>
          </a:p>
        </p:txBody>
      </p:sp>
      <p:sp>
        <p:nvSpPr>
          <p:cNvPr id="27652" name="Rectangle 2"/>
          <p:cNvSpPr>
            <a:spLocks noGrp="1" noChangeArrowheads="1"/>
          </p:cNvSpPr>
          <p:nvPr>
            <p:ph type="title"/>
          </p:nvPr>
        </p:nvSpPr>
        <p:spPr/>
        <p:txBody>
          <a:bodyPr/>
          <a:lstStyle/>
          <a:p>
            <a:r>
              <a:rPr lang="de-DE" sz="3600" b="1" dirty="0" smtClean="0"/>
              <a:t>Beispiel 3: Vernetzung untereinander</a:t>
            </a:r>
          </a:p>
        </p:txBody>
      </p:sp>
      <p:sp>
        <p:nvSpPr>
          <p:cNvPr id="27653" name="Rectangle 3"/>
          <p:cNvSpPr>
            <a:spLocks noGrp="1" noChangeArrowheads="1"/>
          </p:cNvSpPr>
          <p:nvPr>
            <p:ph type="body" idx="1"/>
          </p:nvPr>
        </p:nvSpPr>
        <p:spPr>
          <a:xfrm>
            <a:off x="611560" y="1628800"/>
            <a:ext cx="7956178" cy="4391001"/>
          </a:xfrm>
        </p:spPr>
        <p:txBody>
          <a:bodyPr>
            <a:noAutofit/>
          </a:bodyPr>
          <a:lstStyle/>
          <a:p>
            <a:r>
              <a:rPr lang="de-DE" dirty="0" smtClean="0"/>
              <a:t>Vernetzung der Gruppe durch Kontaktliste, positive Rückmeldung</a:t>
            </a:r>
          </a:p>
          <a:p>
            <a:r>
              <a:rPr lang="de-DE" dirty="0" smtClean="0"/>
              <a:t>Es wurde schnell deutlich, dass die TeilnehmerInnen sich auch „außerhalb“ unterhalten und kennenlernten, sich gegenseitig bestärken, Ziele erreichen, neue Freundschaften wurden geschlossen, Kontakte auch auf ihrer Engagements-Ebene nutzbar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r>
              <a:rPr lang="de-DE" sz="3600" b="1" dirty="0" smtClean="0"/>
              <a:t>Beispiel 4: Emanzipation</a:t>
            </a:r>
            <a:endParaRPr lang="de-DE" sz="3600" dirty="0" smtClean="0"/>
          </a:p>
        </p:txBody>
      </p:sp>
      <p:sp>
        <p:nvSpPr>
          <p:cNvPr id="28675" name="Inhaltsplatzhalter 2"/>
          <p:cNvSpPr>
            <a:spLocks noGrp="1"/>
          </p:cNvSpPr>
          <p:nvPr>
            <p:ph idx="1"/>
          </p:nvPr>
        </p:nvSpPr>
        <p:spPr>
          <a:xfrm>
            <a:off x="755576" y="1772816"/>
            <a:ext cx="8136904" cy="4320009"/>
          </a:xfrm>
        </p:spPr>
        <p:txBody>
          <a:bodyPr>
            <a:normAutofit lnSpcReduction="10000"/>
          </a:bodyPr>
          <a:lstStyle/>
          <a:p>
            <a:r>
              <a:rPr lang="de-DE" dirty="0" smtClean="0"/>
              <a:t>Letzte Seminareinheit:  Vorstellung unseres Empowerment-Trainings für Fortgeschrittene, das Ende Oktober mit TN aus 2011/2012 stattfinden wird; eine Teilnehmerin regt daraufhin an, einen speziellen Gast aus der Politik einzuladen</a:t>
            </a:r>
          </a:p>
          <a:p>
            <a:pPr>
              <a:buFont typeface="Wingdings" pitchFamily="2" charset="2"/>
              <a:buChar char="à"/>
            </a:pPr>
            <a:r>
              <a:rPr lang="de-DE" dirty="0" smtClean="0">
                <a:sym typeface="Wingdings" pitchFamily="2" charset="2"/>
              </a:rPr>
              <a:t>Vorschlag haben wir aufgenommen</a:t>
            </a:r>
          </a:p>
          <a:p>
            <a:r>
              <a:rPr lang="de-DE" dirty="0" smtClean="0"/>
              <a:t>auch wir werden hinterfragt, eigene Meinung wird deutlicher kommunizier</a:t>
            </a:r>
            <a:r>
              <a:rPr lang="de-DE" sz="3000" dirty="0" smtClean="0"/>
              <a:t>t</a:t>
            </a:r>
          </a:p>
          <a:p>
            <a:endParaRPr lang="de-DE" sz="1700" dirty="0" smtClean="0"/>
          </a:p>
        </p:txBody>
      </p:sp>
      <p:sp>
        <p:nvSpPr>
          <p:cNvPr id="28677" name="Fußzeilenplatzhalter 4"/>
          <p:cNvSpPr>
            <a:spLocks noGrp="1"/>
          </p:cNvSpPr>
          <p:nvPr>
            <p:ph type="ftr" sz="quarter" idx="11"/>
          </p:nvPr>
        </p:nvSpPr>
        <p:spPr>
          <a:noFill/>
        </p:spPr>
        <p:txBody>
          <a:bodyPr/>
          <a:lstStyle/>
          <a:p>
            <a:r>
              <a:rPr lang="de-DE" dirty="0" smtClean="0"/>
              <a:t>© ISL e.V.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defRPr/>
            </a:pPr>
            <a:r>
              <a:rPr lang="de-DE" sz="3600" b="1" dirty="0" smtClean="0"/>
              <a:t>5. Rückmeldungen aus 2011 und 2012</a:t>
            </a:r>
            <a:endParaRPr lang="de-DE" sz="3600" dirty="0"/>
          </a:p>
        </p:txBody>
      </p:sp>
      <p:sp>
        <p:nvSpPr>
          <p:cNvPr id="7" name="Inhaltsplatzhalter 6"/>
          <p:cNvSpPr>
            <a:spLocks noGrp="1"/>
          </p:cNvSpPr>
          <p:nvPr>
            <p:ph idx="1"/>
          </p:nvPr>
        </p:nvSpPr>
        <p:spPr>
          <a:xfrm>
            <a:off x="683568" y="1844824"/>
            <a:ext cx="8208912" cy="4536504"/>
          </a:xfrm>
        </p:spPr>
        <p:txBody>
          <a:bodyPr>
            <a:normAutofit fontScale="55000" lnSpcReduction="20000"/>
          </a:bodyPr>
          <a:lstStyle/>
          <a:p>
            <a:pPr marL="0" indent="0">
              <a:buNone/>
            </a:pPr>
            <a:r>
              <a:rPr lang="de-DE" sz="3400" dirty="0" smtClean="0"/>
              <a:t>20.10.2011</a:t>
            </a:r>
          </a:p>
          <a:p>
            <a:pPr marL="0" indent="0">
              <a:lnSpc>
                <a:spcPct val="120000"/>
              </a:lnSpc>
              <a:buNone/>
            </a:pPr>
            <a:r>
              <a:rPr lang="de-DE" sz="3400" dirty="0" smtClean="0"/>
              <a:t>„Mischung war super. Mir gefällt die Unterschiedlichkeit der Gruppe“</a:t>
            </a:r>
          </a:p>
          <a:p>
            <a:pPr marL="0" indent="0">
              <a:lnSpc>
                <a:spcPct val="120000"/>
              </a:lnSpc>
              <a:buNone/>
            </a:pPr>
            <a:endParaRPr lang="de-DE" sz="3400" dirty="0" smtClean="0"/>
          </a:p>
          <a:p>
            <a:pPr marL="0" indent="0">
              <a:lnSpc>
                <a:spcPct val="120000"/>
              </a:lnSpc>
              <a:buNone/>
            </a:pPr>
            <a:r>
              <a:rPr lang="de-DE" sz="3400" dirty="0" smtClean="0"/>
              <a:t>„Noch mehr leichtere Sprache. Das Inselspiel mit den Bildern war super. Der Tag war zu voll und zu lang.“</a:t>
            </a:r>
          </a:p>
          <a:p>
            <a:pPr marL="0" indent="0">
              <a:lnSpc>
                <a:spcPct val="120000"/>
              </a:lnSpc>
              <a:buNone/>
            </a:pPr>
            <a:endParaRPr lang="de-DE" sz="3400" dirty="0" smtClean="0"/>
          </a:p>
          <a:p>
            <a:pPr marL="0" indent="0">
              <a:lnSpc>
                <a:spcPct val="120000"/>
              </a:lnSpc>
              <a:buNone/>
            </a:pPr>
            <a:r>
              <a:rPr lang="de-DE" sz="3400" dirty="0" smtClean="0"/>
              <a:t>„Sehr informativ. Tolle Abwechslung, tolle Diskussionen, tolle Informationen, aber der Tag ist zu lang.“</a:t>
            </a:r>
          </a:p>
          <a:p>
            <a:pPr marL="0" indent="0">
              <a:lnSpc>
                <a:spcPct val="120000"/>
              </a:lnSpc>
              <a:buNone/>
            </a:pPr>
            <a:endParaRPr lang="de-DE" sz="3400" dirty="0" smtClean="0"/>
          </a:p>
          <a:p>
            <a:pPr marL="0" indent="0">
              <a:lnSpc>
                <a:spcPct val="120000"/>
              </a:lnSpc>
              <a:buNone/>
            </a:pPr>
            <a:r>
              <a:rPr lang="de-DE" sz="3400" dirty="0" smtClean="0"/>
              <a:t>„Das war ein schöner lebendiger Vortrag und gut in leichte Sprache übersetzt, doch ich wünsche mir eigentlich noch mehr Theorie. Ich brauche Theorie um zu lernen. Beim nächsten Rollenspiel möchte ich unbedingt mal „die Böse“ sein. Das habe ich ja gesehen, dass das Spaß bringt“</a:t>
            </a:r>
          </a:p>
          <a:p>
            <a:pPr>
              <a:buNone/>
            </a:pPr>
            <a:endParaRPr lang="de-DE" dirty="0"/>
          </a:p>
        </p:txBody>
      </p:sp>
      <p:sp>
        <p:nvSpPr>
          <p:cNvPr id="29699" name="Fußzeilenplatzhalter 3"/>
          <p:cNvSpPr>
            <a:spLocks noGrp="1"/>
          </p:cNvSpPr>
          <p:nvPr>
            <p:ph type="ftr" sz="quarter" idx="11"/>
          </p:nvPr>
        </p:nvSpPr>
        <p:spPr>
          <a:noFill/>
        </p:spPr>
        <p:txBody>
          <a:bodyPr/>
          <a:lstStyle/>
          <a:p>
            <a:r>
              <a:rPr lang="de-DE" smtClean="0"/>
              <a:t>© ISL e.V. </a:t>
            </a:r>
          </a:p>
        </p:txBody>
      </p:sp>
      <p:sp>
        <p:nvSpPr>
          <p:cNvPr id="29702" name="Textfeld 8"/>
          <p:cNvSpPr txBox="1">
            <a:spLocks noChangeArrowheads="1"/>
          </p:cNvSpPr>
          <p:nvPr/>
        </p:nvSpPr>
        <p:spPr bwMode="auto">
          <a:xfrm>
            <a:off x="684213" y="1916113"/>
            <a:ext cx="4535487" cy="584775"/>
          </a:xfrm>
          <a:prstGeom prst="rect">
            <a:avLst/>
          </a:prstGeom>
          <a:noFill/>
          <a:ln w="9525">
            <a:noFill/>
            <a:miter lim="800000"/>
            <a:headEnd/>
            <a:tailEnd/>
          </a:ln>
        </p:spPr>
        <p:txBody>
          <a:bodyPr>
            <a:spAutoFit/>
          </a:bodyPr>
          <a:lstStyle/>
          <a:p>
            <a:endParaRPr lang="de-DE"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sz="3600" b="1" dirty="0" smtClean="0"/>
              <a:t>Rückmeldungen</a:t>
            </a:r>
            <a:endParaRPr lang="de-DE" sz="3600" dirty="0"/>
          </a:p>
        </p:txBody>
      </p:sp>
      <p:sp>
        <p:nvSpPr>
          <p:cNvPr id="2" name="Inhaltsplatzhalter 1"/>
          <p:cNvSpPr>
            <a:spLocks noGrp="1"/>
          </p:cNvSpPr>
          <p:nvPr>
            <p:ph idx="1"/>
          </p:nvPr>
        </p:nvSpPr>
        <p:spPr>
          <a:xfrm>
            <a:off x="611560" y="1700808"/>
            <a:ext cx="8532440" cy="4453955"/>
          </a:xfrm>
        </p:spPr>
        <p:txBody>
          <a:bodyPr>
            <a:noAutofit/>
          </a:bodyPr>
          <a:lstStyle/>
          <a:p>
            <a:pPr marL="0" indent="0">
              <a:buNone/>
            </a:pPr>
            <a:r>
              <a:rPr lang="de-DE" sz="1900" dirty="0" smtClean="0"/>
              <a:t>05.11.2011</a:t>
            </a:r>
          </a:p>
          <a:p>
            <a:pPr marL="0" indent="0">
              <a:buNone/>
            </a:pPr>
            <a:r>
              <a:rPr lang="de-DE" sz="1900" dirty="0" smtClean="0"/>
              <a:t>„ Mir ist an mir selbst aufgefallen, ich setzte mich eigentlich nicht so zur wehr, wie ich es bisher dachte. Eigentlich ziehe ich mich eher zurück, weil ich mich dann schüchtern fühle. Die größte Unsicherheit löste es aus, wenn andere mich nicht ernst nehmen, daher waren es tolle Übungen für mich.“</a:t>
            </a:r>
          </a:p>
          <a:p>
            <a:pPr marL="0" indent="0">
              <a:buNone/>
            </a:pPr>
            <a:endParaRPr lang="de-DE" sz="1900" dirty="0" smtClean="0"/>
          </a:p>
          <a:p>
            <a:pPr marL="0" indent="0">
              <a:buNone/>
            </a:pPr>
            <a:r>
              <a:rPr lang="de-DE" sz="1900" dirty="0" smtClean="0"/>
              <a:t>„Leider bin ich immer noch unsicher, aber ich freue mich darüber, dass ich Rückmeldungen bekomme, dass ich schon viel mehr spreche. Beim nächsten Mal freue ich mich auf das Weitermachen.“ </a:t>
            </a:r>
          </a:p>
          <a:p>
            <a:pPr marL="0" indent="0">
              <a:buNone/>
            </a:pPr>
            <a:endParaRPr lang="de-DE" sz="1900" dirty="0" smtClean="0"/>
          </a:p>
          <a:p>
            <a:pPr marL="0" indent="0">
              <a:buNone/>
            </a:pPr>
            <a:r>
              <a:rPr lang="de-DE" sz="1900" dirty="0" smtClean="0"/>
              <a:t>„Mir bringt das Freisprechen inzwischen viel Spaß. Die Übungen sind intensiv, dass möchte ich auch. Schade, dass wir bald wieder auseinander gehen. Eigentlich könnte man noch viel mehr üben, denn leider ist es noch zu früh, dass ich endlich mit meinem Werkstattleiter ohne Ängste sprechen kann. Dass er mich ganz ernst nimmt und zuhört.“</a:t>
            </a:r>
          </a:p>
          <a:p>
            <a:pPr>
              <a:buNone/>
            </a:pPr>
            <a:endParaRPr lang="de-DE" sz="1900" dirty="0"/>
          </a:p>
        </p:txBody>
      </p:sp>
      <p:sp>
        <p:nvSpPr>
          <p:cNvPr id="8" name="Fußzeilenplatzhalter 7"/>
          <p:cNvSpPr>
            <a:spLocks noGrp="1"/>
          </p:cNvSpPr>
          <p:nvPr>
            <p:ph type="ftr" sz="quarter" idx="11"/>
          </p:nvPr>
        </p:nvSpPr>
        <p:spPr/>
        <p:txBody>
          <a:bodyPr/>
          <a:lstStyle/>
          <a:p>
            <a:r>
              <a:rPr lang="de-DE" smtClean="0"/>
              <a:t>© ISL e.V. </a:t>
            </a:r>
            <a:endParaRPr lang="de-DE"/>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b="1" dirty="0" smtClean="0"/>
              <a:t>Rückmeldungen</a:t>
            </a:r>
            <a:endParaRPr lang="de-DE" dirty="0"/>
          </a:p>
        </p:txBody>
      </p:sp>
      <p:sp>
        <p:nvSpPr>
          <p:cNvPr id="3" name="Inhaltsplatzhalter 2"/>
          <p:cNvSpPr>
            <a:spLocks noGrp="1"/>
          </p:cNvSpPr>
          <p:nvPr>
            <p:ph idx="1"/>
          </p:nvPr>
        </p:nvSpPr>
        <p:spPr>
          <a:xfrm>
            <a:off x="683568" y="1772816"/>
            <a:ext cx="8013576" cy="4381947"/>
          </a:xfrm>
        </p:spPr>
        <p:txBody>
          <a:bodyPr>
            <a:normAutofit/>
          </a:bodyPr>
          <a:lstStyle/>
          <a:p>
            <a:pPr marL="0" indent="0">
              <a:lnSpc>
                <a:spcPct val="80000"/>
              </a:lnSpc>
              <a:buNone/>
            </a:pPr>
            <a:r>
              <a:rPr lang="de-DE" sz="1900" dirty="0" smtClean="0"/>
              <a:t>09.06.2012</a:t>
            </a:r>
          </a:p>
          <a:p>
            <a:pPr marL="0" indent="0">
              <a:lnSpc>
                <a:spcPct val="80000"/>
              </a:lnSpc>
              <a:buNone/>
            </a:pPr>
            <a:r>
              <a:rPr lang="de-DE" sz="1900" dirty="0" smtClean="0"/>
              <a:t>„viel Spaß, toll, dass viele unterschiedliche Behinderungen/Chronische Erkrankungen „vertreten“ sind“</a:t>
            </a:r>
          </a:p>
          <a:p>
            <a:pPr marL="0" indent="0">
              <a:lnSpc>
                <a:spcPct val="80000"/>
              </a:lnSpc>
              <a:buNone/>
            </a:pPr>
            <a:endParaRPr lang="de-DE" sz="1900" dirty="0" smtClean="0"/>
          </a:p>
          <a:p>
            <a:pPr marL="0" indent="0">
              <a:lnSpc>
                <a:spcPct val="80000"/>
              </a:lnSpc>
              <a:buNone/>
            </a:pPr>
            <a:r>
              <a:rPr lang="de-DE" sz="1900" dirty="0" smtClean="0"/>
              <a:t>„positives und offenes Umfeld“</a:t>
            </a:r>
          </a:p>
          <a:p>
            <a:pPr marL="0" indent="0">
              <a:lnSpc>
                <a:spcPct val="80000"/>
              </a:lnSpc>
              <a:buNone/>
            </a:pPr>
            <a:r>
              <a:rPr lang="de-DE" sz="1900" dirty="0" smtClean="0"/>
              <a:t> </a:t>
            </a:r>
          </a:p>
          <a:p>
            <a:pPr marL="0" indent="0">
              <a:lnSpc>
                <a:spcPct val="80000"/>
              </a:lnSpc>
              <a:buNone/>
            </a:pPr>
            <a:r>
              <a:rPr lang="de-DE" sz="1900" dirty="0" smtClean="0"/>
              <a:t>„das Selbstbewusstsein wird sicher mit diesem Seminar gestärkt“ </a:t>
            </a:r>
          </a:p>
          <a:p>
            <a:pPr marL="0" indent="0">
              <a:lnSpc>
                <a:spcPct val="80000"/>
              </a:lnSpc>
              <a:buNone/>
            </a:pPr>
            <a:endParaRPr lang="de-DE" sz="1900" dirty="0" smtClean="0"/>
          </a:p>
          <a:p>
            <a:pPr marL="0" indent="0">
              <a:lnSpc>
                <a:spcPct val="80000"/>
              </a:lnSpc>
              <a:buNone/>
            </a:pPr>
            <a:r>
              <a:rPr lang="de-DE" sz="1900" dirty="0" smtClean="0"/>
              <a:t> „tolle Lektorinnen, strahlen Freude aus, sehr positive Energie“</a:t>
            </a:r>
          </a:p>
          <a:p>
            <a:pPr marL="0" indent="0">
              <a:lnSpc>
                <a:spcPct val="80000"/>
              </a:lnSpc>
              <a:buNone/>
            </a:pPr>
            <a:endParaRPr lang="de-DE" sz="1900" dirty="0" smtClean="0"/>
          </a:p>
          <a:p>
            <a:pPr marL="0" indent="0">
              <a:lnSpc>
                <a:spcPct val="80000"/>
              </a:lnSpc>
              <a:buNone/>
            </a:pPr>
            <a:r>
              <a:rPr lang="de-DE" sz="1900" dirty="0" smtClean="0"/>
              <a:t> „Dass bei Materialien auf die Barrierefreiheit geachtet wurde (Großdruck, vorab E-Mail mit elektronischem Material)“</a:t>
            </a:r>
          </a:p>
          <a:p>
            <a:pPr marL="0" indent="0">
              <a:lnSpc>
                <a:spcPct val="80000"/>
              </a:lnSpc>
              <a:buNone/>
            </a:pPr>
            <a:endParaRPr lang="de-DE" sz="1900" dirty="0" smtClean="0"/>
          </a:p>
          <a:p>
            <a:pPr marL="0" indent="0">
              <a:lnSpc>
                <a:spcPct val="80000"/>
              </a:lnSpc>
              <a:buNone/>
            </a:pPr>
            <a:r>
              <a:rPr lang="de-DE" sz="1900" dirty="0" smtClean="0"/>
              <a:t>„Dass sich auf Situationen spontan eingestellt wird“</a:t>
            </a:r>
            <a:endParaRPr lang="de-DE" sz="1900"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Rückmeldungen</a:t>
            </a:r>
            <a:endParaRPr lang="de-DE" dirty="0"/>
          </a:p>
        </p:txBody>
      </p:sp>
      <p:sp>
        <p:nvSpPr>
          <p:cNvPr id="3" name="Inhaltsplatzhalter 2"/>
          <p:cNvSpPr>
            <a:spLocks noGrp="1"/>
          </p:cNvSpPr>
          <p:nvPr>
            <p:ph idx="1"/>
          </p:nvPr>
        </p:nvSpPr>
        <p:spPr>
          <a:xfrm>
            <a:off x="611560" y="1772816"/>
            <a:ext cx="8085584" cy="4381947"/>
          </a:xfrm>
        </p:spPr>
        <p:txBody>
          <a:bodyPr>
            <a:normAutofit/>
          </a:bodyPr>
          <a:lstStyle/>
          <a:p>
            <a:pPr marL="0" indent="0">
              <a:lnSpc>
                <a:spcPct val="90000"/>
              </a:lnSpc>
              <a:buNone/>
            </a:pPr>
            <a:r>
              <a:rPr lang="de-DE" sz="1900" dirty="0" smtClean="0"/>
              <a:t>11.8.2012</a:t>
            </a:r>
          </a:p>
          <a:p>
            <a:pPr marL="0" indent="0">
              <a:lnSpc>
                <a:spcPct val="90000"/>
              </a:lnSpc>
              <a:buNone/>
            </a:pPr>
            <a:endParaRPr lang="de-DE" sz="1900" dirty="0" smtClean="0"/>
          </a:p>
          <a:p>
            <a:pPr marL="0" indent="0">
              <a:lnSpc>
                <a:spcPct val="90000"/>
              </a:lnSpc>
              <a:buNone/>
            </a:pPr>
            <a:r>
              <a:rPr lang="de-DE" sz="1900" dirty="0" smtClean="0"/>
              <a:t>„ ich fühle mich glücklich, habe wieder viel neues mitgenommen, ich möchte meine fortschreitende Behinderung / Erblindung besser annehmen“</a:t>
            </a:r>
          </a:p>
          <a:p>
            <a:pPr marL="0" indent="0">
              <a:lnSpc>
                <a:spcPct val="90000"/>
              </a:lnSpc>
              <a:buNone/>
            </a:pPr>
            <a:endParaRPr lang="de-DE" sz="1900" dirty="0" smtClean="0"/>
          </a:p>
          <a:p>
            <a:pPr marL="0" indent="0">
              <a:lnSpc>
                <a:spcPct val="90000"/>
              </a:lnSpc>
              <a:buNone/>
            </a:pPr>
            <a:r>
              <a:rPr lang="de-DE" sz="1900" dirty="0" smtClean="0"/>
              <a:t>„…Probleme werden zwar nicht weniger, aber man selber wird stärker.“ </a:t>
            </a:r>
          </a:p>
          <a:p>
            <a:pPr marL="0" indent="0">
              <a:lnSpc>
                <a:spcPct val="90000"/>
              </a:lnSpc>
              <a:buNone/>
            </a:pPr>
            <a:endParaRPr lang="de-DE" sz="1900" dirty="0" smtClean="0"/>
          </a:p>
          <a:p>
            <a:pPr marL="0" indent="0">
              <a:lnSpc>
                <a:spcPct val="90000"/>
              </a:lnSpc>
              <a:buNone/>
            </a:pPr>
            <a:r>
              <a:rPr lang="de-DE" sz="1900" dirty="0" smtClean="0"/>
              <a:t>„…eure Vorbereitung ist eine sehr gute Leistung!“</a:t>
            </a:r>
          </a:p>
          <a:p>
            <a:pPr marL="0" indent="0">
              <a:lnSpc>
                <a:spcPct val="90000"/>
              </a:lnSpc>
              <a:buNone/>
            </a:pPr>
            <a:endParaRPr lang="de-DE" sz="1900" dirty="0" smtClean="0"/>
          </a:p>
          <a:p>
            <a:pPr marL="0" indent="0">
              <a:lnSpc>
                <a:spcPct val="90000"/>
              </a:lnSpc>
              <a:buNone/>
            </a:pPr>
            <a:r>
              <a:rPr lang="de-DE" sz="1900" dirty="0" smtClean="0"/>
              <a:t>„… fühle mich sehr gut aufgenommen von der Gruppe“</a:t>
            </a:r>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Welche Bedeutung hatten die Trainerinnen?</a:t>
            </a:r>
            <a:endParaRPr lang="de-DE" sz="3600" dirty="0"/>
          </a:p>
        </p:txBody>
      </p:sp>
      <p:sp>
        <p:nvSpPr>
          <p:cNvPr id="3" name="Inhaltsplatzhalter 2"/>
          <p:cNvSpPr>
            <a:spLocks noGrp="1"/>
          </p:cNvSpPr>
          <p:nvPr>
            <p:ph idx="1"/>
          </p:nvPr>
        </p:nvSpPr>
        <p:spPr>
          <a:xfrm>
            <a:off x="539552" y="1772816"/>
            <a:ext cx="8157592" cy="4381947"/>
          </a:xfrm>
        </p:spPr>
        <p:txBody>
          <a:bodyPr>
            <a:normAutofit lnSpcReduction="10000"/>
          </a:bodyPr>
          <a:lstStyle/>
          <a:p>
            <a:pPr marL="0" indent="0"/>
            <a:r>
              <a:rPr lang="de-DE" dirty="0" smtClean="0"/>
              <a:t>Symbol Püppchen Prinzessin</a:t>
            </a:r>
          </a:p>
          <a:p>
            <a:pPr marL="0" indent="0">
              <a:buNone/>
            </a:pPr>
            <a:r>
              <a:rPr lang="de-DE" b="1" dirty="0" smtClean="0"/>
              <a:t> </a:t>
            </a:r>
            <a:r>
              <a:rPr lang="de-DE" dirty="0" smtClean="0"/>
              <a:t>„…Ihr ward wie</a:t>
            </a:r>
            <a:r>
              <a:rPr lang="de-DE" b="1" dirty="0" smtClean="0"/>
              <a:t> </a:t>
            </a:r>
            <a:r>
              <a:rPr lang="de-DE" dirty="0" smtClean="0"/>
              <a:t>Prinzessinnen, immer gute Kommunikation, besonders bezogen auf die barrierefreie Bereitstellung der Materialien“</a:t>
            </a:r>
          </a:p>
          <a:p>
            <a:pPr marL="0" indent="0"/>
            <a:r>
              <a:rPr lang="de-DE" dirty="0" smtClean="0"/>
              <a:t> Symbol Seil </a:t>
            </a:r>
          </a:p>
          <a:p>
            <a:pPr marL="0" indent="0">
              <a:buNone/>
            </a:pPr>
            <a:r>
              <a:rPr lang="de-DE" dirty="0" smtClean="0"/>
              <a:t>„…toller Zusammenhalt der Gruppe“</a:t>
            </a:r>
          </a:p>
          <a:p>
            <a:pPr marL="0" indent="0"/>
            <a:r>
              <a:rPr lang="de-DE" dirty="0" smtClean="0"/>
              <a:t> Symbol Postkarte mit Fahrrad</a:t>
            </a:r>
          </a:p>
          <a:p>
            <a:pPr marL="0" indent="0">
              <a:buNone/>
            </a:pPr>
            <a:r>
              <a:rPr lang="de-DE" dirty="0" smtClean="0"/>
              <a:t>„… haben mich vorangebracht!“</a:t>
            </a:r>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Welche Bedeutung hatten die Trainerinnen?</a:t>
            </a:r>
            <a:endParaRPr lang="de-DE" sz="3600" dirty="0"/>
          </a:p>
        </p:txBody>
      </p:sp>
      <p:sp>
        <p:nvSpPr>
          <p:cNvPr id="3" name="Inhaltsplatzhalter 2"/>
          <p:cNvSpPr>
            <a:spLocks noGrp="1"/>
          </p:cNvSpPr>
          <p:nvPr>
            <p:ph idx="1"/>
          </p:nvPr>
        </p:nvSpPr>
        <p:spPr>
          <a:xfrm>
            <a:off x="611560" y="1772816"/>
            <a:ext cx="8085584" cy="4381947"/>
          </a:xfrm>
        </p:spPr>
        <p:txBody>
          <a:bodyPr>
            <a:normAutofit fontScale="92500" lnSpcReduction="10000"/>
          </a:bodyPr>
          <a:lstStyle/>
          <a:p>
            <a:pPr marL="0" indent="0">
              <a:lnSpc>
                <a:spcPct val="80000"/>
              </a:lnSpc>
            </a:pPr>
            <a:r>
              <a:rPr lang="de-DE" dirty="0" smtClean="0"/>
              <a:t>Symbol: Katze</a:t>
            </a:r>
          </a:p>
          <a:p>
            <a:pPr marL="0" indent="0">
              <a:lnSpc>
                <a:spcPct val="80000"/>
              </a:lnSpc>
              <a:buNone/>
            </a:pPr>
            <a:r>
              <a:rPr lang="de-DE" dirty="0" smtClean="0"/>
              <a:t>„…haben uns immer freundlich empfangen, waren immer schön angezogen, schön anzusehen und haben so ihren Respekt gegenüber uns ausgedrückt“</a:t>
            </a:r>
          </a:p>
          <a:p>
            <a:pPr marL="0" indent="0">
              <a:lnSpc>
                <a:spcPct val="80000"/>
              </a:lnSpc>
              <a:buNone/>
            </a:pPr>
            <a:endParaRPr lang="de-DE" dirty="0" smtClean="0"/>
          </a:p>
          <a:p>
            <a:pPr marL="0" indent="0">
              <a:lnSpc>
                <a:spcPct val="80000"/>
              </a:lnSpc>
            </a:pPr>
            <a:r>
              <a:rPr lang="de-DE" dirty="0" smtClean="0"/>
              <a:t> Symbol: Rosen</a:t>
            </a:r>
          </a:p>
          <a:p>
            <a:pPr marL="0" indent="0">
              <a:lnSpc>
                <a:spcPct val="80000"/>
              </a:lnSpc>
              <a:buNone/>
            </a:pPr>
            <a:r>
              <a:rPr lang="de-DE" dirty="0" smtClean="0"/>
              <a:t>„…denn Liebe ist die stärkste Kraft, Stärke ist wichtig und nötig, wir haben durchgehalten, die Dornen sagen: kämpft für euch, setzt euch ein! Es war nie langweilig“</a:t>
            </a:r>
          </a:p>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Welche Bedeutung hatten die Trainerinnen?</a:t>
            </a:r>
            <a:endParaRPr lang="de-DE" sz="3600" dirty="0"/>
          </a:p>
        </p:txBody>
      </p:sp>
      <p:sp>
        <p:nvSpPr>
          <p:cNvPr id="3" name="Inhaltsplatzhalter 2"/>
          <p:cNvSpPr>
            <a:spLocks noGrp="1"/>
          </p:cNvSpPr>
          <p:nvPr>
            <p:ph idx="1"/>
          </p:nvPr>
        </p:nvSpPr>
        <p:spPr/>
        <p:txBody>
          <a:bodyPr>
            <a:normAutofit lnSpcReduction="10000"/>
          </a:bodyPr>
          <a:lstStyle/>
          <a:p>
            <a:r>
              <a:rPr lang="de-DE" sz="2400" dirty="0" smtClean="0"/>
              <a:t>Symbol: Kleiderbügel</a:t>
            </a:r>
          </a:p>
          <a:p>
            <a:pPr>
              <a:buNone/>
            </a:pPr>
            <a:r>
              <a:rPr lang="de-DE" sz="2400" dirty="0" smtClean="0"/>
              <a:t>	„…er hält zusammen, wie ihr es auch mit der Struktur des Seminars getan habt. Das Seminar ist jetzt abgeschlossen, wie der Bügel kommt es jetzt in den Kleiderschrank und man kann das Seminar/den Bügel immer wieder aus dem Schrank herausholen.“</a:t>
            </a:r>
          </a:p>
          <a:p>
            <a:pPr marL="0" indent="0">
              <a:lnSpc>
                <a:spcPct val="120000"/>
              </a:lnSpc>
              <a:spcBef>
                <a:spcPts val="0"/>
              </a:spcBef>
            </a:pPr>
            <a:r>
              <a:rPr lang="de-DE" sz="2400" dirty="0" smtClean="0"/>
              <a:t>Symbol: ein Bild mit 2 Füßen mit roten Socken</a:t>
            </a:r>
          </a:p>
          <a:p>
            <a:pPr marL="0" indent="0">
              <a:lnSpc>
                <a:spcPct val="120000"/>
              </a:lnSpc>
              <a:spcBef>
                <a:spcPts val="0"/>
              </a:spcBef>
              <a:buNone/>
            </a:pPr>
            <a:r>
              <a:rPr lang="de-DE" sz="2400" dirty="0" smtClean="0"/>
              <a:t>   „…ihr passt zusammen wie Patt und </a:t>
            </a:r>
            <a:r>
              <a:rPr lang="de-DE" sz="2400" dirty="0" err="1" smtClean="0"/>
              <a:t>Patterchen</a:t>
            </a:r>
            <a:r>
              <a:rPr lang="de-DE" sz="2400" dirty="0" smtClean="0"/>
              <a:t>“</a:t>
            </a:r>
          </a:p>
          <a:p>
            <a:pPr marL="0" indent="0">
              <a:lnSpc>
                <a:spcPct val="120000"/>
              </a:lnSpc>
              <a:spcBef>
                <a:spcPts val="0"/>
              </a:spcBef>
            </a:pPr>
            <a:r>
              <a:rPr lang="de-DE" sz="2400" dirty="0" smtClean="0"/>
              <a:t>Symbol: Kerze</a:t>
            </a:r>
          </a:p>
          <a:p>
            <a:pPr marL="0" indent="0">
              <a:lnSpc>
                <a:spcPct val="120000"/>
              </a:lnSpc>
              <a:spcBef>
                <a:spcPts val="0"/>
              </a:spcBef>
              <a:buNone/>
            </a:pPr>
            <a:r>
              <a:rPr lang="de-DE" sz="2400" dirty="0" smtClean="0"/>
              <a:t>   „…eine Kerze anzünden und immer an die</a:t>
            </a:r>
          </a:p>
          <a:p>
            <a:pPr marL="0" indent="0">
              <a:lnSpc>
                <a:spcPct val="120000"/>
              </a:lnSpc>
              <a:spcBef>
                <a:spcPts val="0"/>
              </a:spcBef>
              <a:buNone/>
            </a:pPr>
            <a:r>
              <a:rPr lang="de-DE" sz="2400" dirty="0" smtClean="0"/>
              <a:t>   Seminargruppe denken“</a:t>
            </a:r>
          </a:p>
          <a:p>
            <a:pPr marL="0" indent="0">
              <a:lnSpc>
                <a:spcPct val="120000"/>
              </a:lnSpc>
              <a:spcBef>
                <a:spcPts val="0"/>
              </a:spcBef>
            </a:pPr>
            <a:endParaRPr lang="de-DE" sz="2400" dirty="0" smtClean="0"/>
          </a:p>
          <a:p>
            <a:endParaRPr lang="de-DE" sz="2400" dirty="0" smtClean="0"/>
          </a:p>
          <a:p>
            <a:pPr>
              <a:buNone/>
            </a:pPr>
            <a:endParaRPr lang="de-DE" sz="2400" dirty="0" smtClean="0"/>
          </a:p>
          <a:p>
            <a:pPr>
              <a:buNone/>
            </a:pPr>
            <a:endParaRPr lang="de-DE" dirty="0" smtClean="0"/>
          </a:p>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marL="742950" indent="-742950">
              <a:buFont typeface="+mj-lt"/>
              <a:buAutoNum type="arabicPeriod"/>
            </a:pPr>
            <a:r>
              <a:rPr lang="de-DE" sz="3600" b="1" dirty="0" smtClean="0"/>
              <a:t>„Ich </a:t>
            </a:r>
            <a:r>
              <a:rPr lang="de-DE" sz="3600" b="1" dirty="0" err="1" smtClean="0"/>
              <a:t>nehm´s</a:t>
            </a:r>
            <a:r>
              <a:rPr lang="de-DE" sz="3600" b="1" dirty="0" smtClean="0"/>
              <a:t> jetzt in die Hand“</a:t>
            </a:r>
            <a:endParaRPr lang="de-DE" sz="3600" b="1" dirty="0"/>
          </a:p>
        </p:txBody>
      </p:sp>
      <p:sp>
        <p:nvSpPr>
          <p:cNvPr id="4" name="Inhaltsplatzhalter 3"/>
          <p:cNvSpPr>
            <a:spLocks noGrp="1"/>
          </p:cNvSpPr>
          <p:nvPr>
            <p:ph idx="1"/>
          </p:nvPr>
        </p:nvSpPr>
        <p:spPr>
          <a:xfrm>
            <a:off x="539552" y="1916832"/>
            <a:ext cx="8157592" cy="4237931"/>
          </a:xfrm>
        </p:spPr>
        <p:txBody>
          <a:bodyPr>
            <a:normAutofit/>
          </a:bodyPr>
          <a:lstStyle/>
          <a:p>
            <a:pPr marL="0" indent="0">
              <a:lnSpc>
                <a:spcPct val="80000"/>
              </a:lnSpc>
              <a:buNone/>
            </a:pPr>
            <a:r>
              <a:rPr lang="de-DE" dirty="0" smtClean="0"/>
              <a:t>Unter dem Gesamttitel </a:t>
            </a:r>
            <a:endParaRPr lang="de-DE" b="1" dirty="0" smtClean="0"/>
          </a:p>
          <a:p>
            <a:pPr marL="0" indent="0" algn="ctr">
              <a:lnSpc>
                <a:spcPct val="80000"/>
              </a:lnSpc>
              <a:buNone/>
            </a:pPr>
            <a:r>
              <a:rPr lang="de-DE" sz="3600" b="1" dirty="0" smtClean="0"/>
              <a:t>„Ich </a:t>
            </a:r>
            <a:r>
              <a:rPr lang="de-DE" sz="3600" b="1" dirty="0" err="1" smtClean="0"/>
              <a:t>nehm`s</a:t>
            </a:r>
            <a:r>
              <a:rPr lang="de-DE" sz="3600" b="1" dirty="0" smtClean="0"/>
              <a:t> jetzt in die Hand“</a:t>
            </a:r>
          </a:p>
          <a:p>
            <a:pPr marL="0" indent="0">
              <a:lnSpc>
                <a:spcPct val="80000"/>
              </a:lnSpc>
              <a:buNone/>
            </a:pPr>
            <a:endParaRPr lang="de-DE" dirty="0" smtClean="0"/>
          </a:p>
          <a:p>
            <a:pPr marL="0" indent="0">
              <a:lnSpc>
                <a:spcPct val="80000"/>
              </a:lnSpc>
            </a:pPr>
            <a:r>
              <a:rPr lang="de-DE" dirty="0" smtClean="0"/>
              <a:t> fanden 4 Seminareinheiten</a:t>
            </a:r>
          </a:p>
          <a:p>
            <a:pPr marL="0" indent="0">
              <a:lnSpc>
                <a:spcPct val="80000"/>
              </a:lnSpc>
            </a:pPr>
            <a:r>
              <a:rPr lang="de-DE" dirty="0" smtClean="0"/>
              <a:t> für jeweils einen ganzen Tag</a:t>
            </a:r>
          </a:p>
          <a:p>
            <a:pPr marL="0" indent="0">
              <a:lnSpc>
                <a:spcPct val="80000"/>
              </a:lnSpc>
            </a:pPr>
            <a:r>
              <a:rPr lang="de-DE" dirty="0" smtClean="0"/>
              <a:t> im Bildungszentrum Erkner </a:t>
            </a:r>
          </a:p>
          <a:p>
            <a:pPr marL="0" indent="0">
              <a:lnSpc>
                <a:spcPct val="80000"/>
              </a:lnSpc>
            </a:pPr>
            <a:r>
              <a:rPr lang="de-DE" dirty="0" smtClean="0"/>
              <a:t> für behinderte Multiplikator*innen</a:t>
            </a:r>
          </a:p>
          <a:p>
            <a:pPr marL="0" indent="0">
              <a:lnSpc>
                <a:spcPct val="80000"/>
              </a:lnSpc>
              <a:buNone/>
            </a:pPr>
            <a:r>
              <a:rPr lang="de-DE" dirty="0" smtClean="0"/>
              <a:t>    in Brandenburg statt</a:t>
            </a:r>
            <a:r>
              <a:rPr lang="de-DE" sz="2800" dirty="0" smtClean="0"/>
              <a:t>.</a:t>
            </a:r>
          </a:p>
          <a:p>
            <a:endParaRPr lang="de-DE" dirty="0"/>
          </a:p>
        </p:txBody>
      </p:sp>
      <p:sp>
        <p:nvSpPr>
          <p:cNvPr id="3" name="Fußzeilenplatzhalter 2"/>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smtClean="0"/>
              <a:t>6. Zusammenfassung</a:t>
            </a:r>
            <a:endParaRPr lang="de-DE" sz="3600" dirty="0"/>
          </a:p>
        </p:txBody>
      </p:sp>
      <p:sp>
        <p:nvSpPr>
          <p:cNvPr id="3" name="Inhaltsplatzhalter 2"/>
          <p:cNvSpPr>
            <a:spLocks noGrp="1"/>
          </p:cNvSpPr>
          <p:nvPr>
            <p:ph idx="1"/>
          </p:nvPr>
        </p:nvSpPr>
        <p:spPr>
          <a:xfrm>
            <a:off x="539552" y="1772816"/>
            <a:ext cx="8157592" cy="4381947"/>
          </a:xfrm>
        </p:spPr>
        <p:txBody>
          <a:bodyPr/>
          <a:lstStyle/>
          <a:p>
            <a:pPr marL="0" indent="0" defTabSz="466725"/>
            <a:r>
              <a:rPr lang="de-DE" dirty="0" smtClean="0"/>
              <a:t> wir Trainerinnen als </a:t>
            </a:r>
            <a:r>
              <a:rPr lang="de-DE" dirty="0" smtClean="0"/>
              <a:t>„</a:t>
            </a:r>
            <a:r>
              <a:rPr lang="de-DE" dirty="0" smtClean="0"/>
              <a:t>P</a:t>
            </a:r>
            <a:r>
              <a:rPr lang="de-DE" dirty="0" smtClean="0"/>
              <a:t>eers“, </a:t>
            </a:r>
            <a:r>
              <a:rPr lang="de-DE" dirty="0" smtClean="0"/>
              <a:t>zeigen nicht  	das Klischee von Menschen mit 	Behinderungen</a:t>
            </a:r>
          </a:p>
          <a:p>
            <a:pPr marL="0" indent="0" defTabSz="466725"/>
            <a:r>
              <a:rPr lang="de-DE" dirty="0" smtClean="0"/>
              <a:t> wichtige Entwicklungen auf 	unterschiedlichen Ebenen: persönlich; 	gesellschaftlich-politisch</a:t>
            </a:r>
          </a:p>
          <a:p>
            <a:pPr marL="0" indent="0" defTabSz="466725"/>
            <a:r>
              <a:rPr lang="de-DE" dirty="0" smtClean="0"/>
              <a:t> Empowerment als Basis für </a:t>
            </a:r>
            <a:r>
              <a:rPr lang="de-DE" dirty="0" smtClean="0"/>
              <a:t>ein</a:t>
            </a:r>
            <a:r>
              <a:rPr lang="de-DE" dirty="0" smtClean="0"/>
              <a:t>	selbstbestimmtes Leben</a:t>
            </a:r>
          </a:p>
          <a:p>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smtClean="0"/>
              <a:t>© ISL e.V. </a:t>
            </a:r>
            <a:endParaRPr lang="de-DE" dirty="0"/>
          </a:p>
        </p:txBody>
      </p:sp>
      <p:sp>
        <p:nvSpPr>
          <p:cNvPr id="5" name="Rechteck 4"/>
          <p:cNvSpPr/>
          <p:nvPr/>
        </p:nvSpPr>
        <p:spPr>
          <a:xfrm>
            <a:off x="120376" y="1844824"/>
            <a:ext cx="9023624" cy="1261884"/>
          </a:xfrm>
          <a:prstGeom prst="rect">
            <a:avLst/>
          </a:prstGeom>
        </p:spPr>
        <p:txBody>
          <a:bodyPr wrap="square">
            <a:spAutoFit/>
          </a:bodyPr>
          <a:lstStyle/>
          <a:p>
            <a:pPr algn="ctr"/>
            <a:r>
              <a:rPr lang="de-DE" sz="3800" b="1" dirty="0" smtClean="0">
                <a:latin typeface="Tahoma" pitchFamily="34" charset="0"/>
                <a:ea typeface="Tahoma" pitchFamily="34" charset="0"/>
                <a:cs typeface="Tahoma" pitchFamily="34" charset="0"/>
              </a:rPr>
              <a:t>Vielen Dank für die </a:t>
            </a:r>
          </a:p>
          <a:p>
            <a:pPr algn="ctr"/>
            <a:r>
              <a:rPr lang="de-DE" sz="3800" b="1" dirty="0" smtClean="0">
                <a:latin typeface="Tahoma" pitchFamily="34" charset="0"/>
                <a:ea typeface="Tahoma" pitchFamily="34" charset="0"/>
                <a:cs typeface="Tahoma" pitchFamily="34" charset="0"/>
              </a:rPr>
              <a:t>Aufmerksamkeit</a:t>
            </a:r>
            <a:endParaRPr lang="de-DE" sz="3800" dirty="0">
              <a:latin typeface="Tahoma" pitchFamily="34" charset="0"/>
              <a:ea typeface="Tahoma" pitchFamily="34" charset="0"/>
              <a:cs typeface="Tahom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de-DE" sz="3200" b="1" dirty="0" smtClean="0"/>
              <a:t>Mittelpunkt des Trainings: Stärkung der persönlichen Ressourcen, politische Bildung</a:t>
            </a:r>
            <a:endParaRPr lang="de-DE" sz="3200" dirty="0"/>
          </a:p>
        </p:txBody>
      </p:sp>
      <p:sp>
        <p:nvSpPr>
          <p:cNvPr id="6" name="Inhaltsplatzhalter 5"/>
          <p:cNvSpPr>
            <a:spLocks noGrp="1"/>
          </p:cNvSpPr>
          <p:nvPr>
            <p:ph idx="1"/>
          </p:nvPr>
        </p:nvSpPr>
        <p:spPr>
          <a:xfrm>
            <a:off x="539552" y="1988840"/>
            <a:ext cx="8280920" cy="4464496"/>
          </a:xfrm>
        </p:spPr>
        <p:txBody>
          <a:bodyPr>
            <a:normAutofit/>
          </a:bodyPr>
          <a:lstStyle/>
          <a:p>
            <a:pPr marL="723900" indent="-457200">
              <a:lnSpc>
                <a:spcPct val="90000"/>
              </a:lnSpc>
              <a:buNone/>
            </a:pPr>
            <a:r>
              <a:rPr lang="de-DE" dirty="0" smtClean="0"/>
              <a:t>Konkrete Trainingsinhalte sind:</a:t>
            </a:r>
            <a:endParaRPr lang="de-DE" sz="2400" dirty="0" smtClean="0"/>
          </a:p>
          <a:p>
            <a:pPr marL="723900" indent="-457200">
              <a:lnSpc>
                <a:spcPct val="90000"/>
              </a:lnSpc>
            </a:pPr>
            <a:r>
              <a:rPr lang="de-DE" dirty="0" smtClean="0"/>
              <a:t>Vermittlung und Verbesserung von      Kommunikations- und Durchsetzungsstrategien</a:t>
            </a:r>
          </a:p>
          <a:p>
            <a:pPr marL="723900" indent="-457200">
              <a:lnSpc>
                <a:spcPct val="90000"/>
              </a:lnSpc>
            </a:pPr>
            <a:r>
              <a:rPr lang="de-DE" dirty="0" smtClean="0"/>
              <a:t>Verantwortungsübernahme in der   Interessenvertretung behinderter Menschen</a:t>
            </a:r>
          </a:p>
          <a:p>
            <a:pPr marL="723900" indent="-457200">
              <a:lnSpc>
                <a:spcPct val="90000"/>
              </a:lnSpc>
            </a:pPr>
            <a:r>
              <a:rPr lang="de-DE" dirty="0" smtClean="0"/>
              <a:t>Zusammenwirken mit Behörden</a:t>
            </a:r>
          </a:p>
          <a:p>
            <a:pPr marL="723900" indent="-457200">
              <a:lnSpc>
                <a:spcPct val="90000"/>
              </a:lnSpc>
            </a:pPr>
            <a:r>
              <a:rPr lang="de-DE" dirty="0" smtClean="0"/>
              <a:t>Öffentlichkeitsarbeit</a:t>
            </a:r>
          </a:p>
          <a:p>
            <a:endParaRPr lang="de-DE" dirty="0" smtClean="0">
              <a:sym typeface="Wingdings" pitchFamily="2" charset="2"/>
            </a:endParaRPr>
          </a:p>
          <a:p>
            <a:endParaRPr lang="de-DE" dirty="0"/>
          </a:p>
        </p:txBody>
      </p:sp>
      <p:sp>
        <p:nvSpPr>
          <p:cNvPr id="3" name="Fußzeilenplatzhalter 2"/>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1619672" y="188640"/>
            <a:ext cx="7344816" cy="1228998"/>
          </a:xfrm>
        </p:spPr>
        <p:txBody>
          <a:bodyPr/>
          <a:lstStyle/>
          <a:p>
            <a:r>
              <a:rPr lang="de-DE" sz="3200" b="1" dirty="0" smtClean="0"/>
              <a:t>Seminarverlauf und Beschreibung des gedanklichen Bogens</a:t>
            </a:r>
            <a:r>
              <a:rPr lang="de-DE" sz="3200" dirty="0" smtClean="0"/>
              <a:t> </a:t>
            </a:r>
            <a:endParaRPr lang="de-DE" sz="3200" dirty="0"/>
          </a:p>
        </p:txBody>
      </p:sp>
      <p:sp>
        <p:nvSpPr>
          <p:cNvPr id="7" name="Inhaltsplatzhalter 6"/>
          <p:cNvSpPr>
            <a:spLocks noGrp="1"/>
          </p:cNvSpPr>
          <p:nvPr>
            <p:ph sz="half" idx="1"/>
          </p:nvPr>
        </p:nvSpPr>
        <p:spPr>
          <a:xfrm>
            <a:off x="683568" y="1844824"/>
            <a:ext cx="4608512" cy="4281339"/>
          </a:xfrm>
        </p:spPr>
        <p:txBody>
          <a:bodyPr>
            <a:normAutofit fontScale="92500" lnSpcReduction="10000"/>
          </a:bodyPr>
          <a:lstStyle/>
          <a:p>
            <a:pPr marL="0" indent="0">
              <a:lnSpc>
                <a:spcPct val="80000"/>
              </a:lnSpc>
              <a:buNone/>
            </a:pPr>
            <a:r>
              <a:rPr lang="de-DE" sz="3200" b="1" dirty="0" smtClean="0"/>
              <a:t>„Ich </a:t>
            </a:r>
            <a:r>
              <a:rPr lang="de-DE" sz="3200" b="1" dirty="0" err="1" smtClean="0"/>
              <a:t>nehm`s</a:t>
            </a:r>
            <a:r>
              <a:rPr lang="de-DE" sz="3200" b="1" dirty="0" smtClean="0"/>
              <a:t> jetzt in</a:t>
            </a:r>
          </a:p>
          <a:p>
            <a:pPr marL="0" indent="0">
              <a:lnSpc>
                <a:spcPct val="80000"/>
              </a:lnSpc>
              <a:buNone/>
            </a:pPr>
            <a:r>
              <a:rPr lang="de-DE" sz="3200" b="1" dirty="0" smtClean="0"/>
              <a:t> die Hand“</a:t>
            </a:r>
          </a:p>
          <a:p>
            <a:pPr marL="0" indent="0" algn="ctr">
              <a:lnSpc>
                <a:spcPct val="80000"/>
              </a:lnSpc>
              <a:buNone/>
            </a:pPr>
            <a:endParaRPr lang="de-DE" sz="3200" dirty="0" smtClean="0"/>
          </a:p>
          <a:p>
            <a:pPr marL="0" indent="0">
              <a:lnSpc>
                <a:spcPct val="80000"/>
              </a:lnSpc>
            </a:pPr>
            <a:r>
              <a:rPr lang="de-DE" sz="3200" dirty="0" smtClean="0"/>
              <a:t> Ich weiß, was ich will!</a:t>
            </a:r>
          </a:p>
          <a:p>
            <a:pPr marL="0" indent="0">
              <a:lnSpc>
                <a:spcPct val="80000"/>
              </a:lnSpc>
              <a:buNone/>
            </a:pPr>
            <a:endParaRPr lang="de-DE" sz="3200" dirty="0" smtClean="0"/>
          </a:p>
          <a:p>
            <a:pPr marL="0" indent="0">
              <a:lnSpc>
                <a:spcPct val="80000"/>
              </a:lnSpc>
            </a:pPr>
            <a:r>
              <a:rPr lang="de-DE" sz="3200" dirty="0" smtClean="0"/>
              <a:t> Ich weiß, wer ich bin!</a:t>
            </a:r>
          </a:p>
          <a:p>
            <a:pPr marL="0" indent="0">
              <a:lnSpc>
                <a:spcPct val="80000"/>
              </a:lnSpc>
              <a:buNone/>
            </a:pPr>
            <a:endParaRPr lang="de-DE" sz="3200" dirty="0" smtClean="0"/>
          </a:p>
          <a:p>
            <a:pPr marL="0" indent="0">
              <a:lnSpc>
                <a:spcPct val="80000"/>
              </a:lnSpc>
            </a:pPr>
            <a:r>
              <a:rPr lang="de-DE" sz="3200" dirty="0" smtClean="0"/>
              <a:t> Ich weiß, wie es geht!</a:t>
            </a:r>
          </a:p>
          <a:p>
            <a:pPr marL="0" indent="0">
              <a:lnSpc>
                <a:spcPct val="80000"/>
              </a:lnSpc>
              <a:buNone/>
            </a:pPr>
            <a:endParaRPr lang="de-DE" sz="3200" dirty="0" smtClean="0"/>
          </a:p>
          <a:p>
            <a:pPr marL="0" indent="0">
              <a:lnSpc>
                <a:spcPct val="80000"/>
              </a:lnSpc>
            </a:pPr>
            <a:r>
              <a:rPr lang="de-DE" sz="3200" dirty="0" smtClean="0"/>
              <a:t> Ich setze mich durch!</a:t>
            </a:r>
          </a:p>
          <a:p>
            <a:pPr>
              <a:buNone/>
            </a:pPr>
            <a:endParaRPr lang="de-DE" sz="3200" dirty="0"/>
          </a:p>
        </p:txBody>
      </p:sp>
      <p:sp>
        <p:nvSpPr>
          <p:cNvPr id="5" name="Fußzeilenplatzhalter 4"/>
          <p:cNvSpPr>
            <a:spLocks noGrp="1"/>
          </p:cNvSpPr>
          <p:nvPr>
            <p:ph type="ftr" sz="quarter" idx="11"/>
          </p:nvPr>
        </p:nvSpPr>
        <p:spPr/>
        <p:txBody>
          <a:bodyPr/>
          <a:lstStyle/>
          <a:p>
            <a:r>
              <a:rPr lang="de-DE" smtClean="0"/>
              <a:t>© ISL e.V. </a:t>
            </a:r>
            <a:endParaRPr lang="de-DE"/>
          </a:p>
        </p:txBody>
      </p:sp>
      <p:pic>
        <p:nvPicPr>
          <p:cNvPr id="9" name="Picture 5" descr="ANd9GcToCGRY5RD05pGhchplEWTlx1_Ts7JPqc2yvCMY4xyRbS0pITiVmg"/>
          <p:cNvPicPr>
            <a:picLocks noGrp="1" noChangeAspect="1" noChangeArrowheads="1"/>
          </p:cNvPicPr>
          <p:nvPr>
            <p:ph sz="half" idx="2"/>
          </p:nvPr>
        </p:nvPicPr>
        <p:blipFill>
          <a:blip r:embed="rId2" cstate="print"/>
          <a:srcRect/>
          <a:stretch>
            <a:fillRect/>
          </a:stretch>
        </p:blipFill>
        <p:spPr bwMode="auto">
          <a:xfrm>
            <a:off x="5500792" y="2420889"/>
            <a:ext cx="3275085" cy="252028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200" b="1" dirty="0" smtClean="0"/>
              <a:t>Wie der rote Faden durch die vier Trainingseinheiten führte</a:t>
            </a:r>
            <a:endParaRPr lang="de-DE" sz="3200" dirty="0"/>
          </a:p>
        </p:txBody>
      </p:sp>
      <p:sp>
        <p:nvSpPr>
          <p:cNvPr id="3" name="Inhaltsplatzhalter 2"/>
          <p:cNvSpPr>
            <a:spLocks noGrp="1"/>
          </p:cNvSpPr>
          <p:nvPr>
            <p:ph idx="1"/>
          </p:nvPr>
        </p:nvSpPr>
        <p:spPr>
          <a:xfrm>
            <a:off x="611560" y="1844824"/>
            <a:ext cx="8085584" cy="4309939"/>
          </a:xfrm>
        </p:spPr>
        <p:txBody>
          <a:bodyPr>
            <a:normAutofit/>
          </a:bodyPr>
          <a:lstStyle/>
          <a:p>
            <a:pPr marL="622300" indent="-533400"/>
            <a:r>
              <a:rPr lang="de-DE" dirty="0" smtClean="0"/>
              <a:t>vom persönliche Erleben </a:t>
            </a:r>
          </a:p>
          <a:p>
            <a:pPr marL="622300" indent="-533400"/>
            <a:r>
              <a:rPr lang="de-DE" dirty="0" smtClean="0"/>
              <a:t>zum Erkennen der eigenen Interessen  im  persönlichen sowie im politischen </a:t>
            </a:r>
          </a:p>
          <a:p>
            <a:pPr marL="622300" indent="-533400"/>
            <a:r>
              <a:rPr lang="de-DE" dirty="0" smtClean="0"/>
              <a:t>hin zur politischen Eigenverantwortlichkeit </a:t>
            </a:r>
          </a:p>
          <a:p>
            <a:pPr marL="622300" indent="-533400"/>
            <a:r>
              <a:rPr lang="de-DE" dirty="0" smtClean="0"/>
              <a:t>und zur Mitwirkung/Partizipation</a:t>
            </a:r>
            <a:endParaRPr lang="de-DE" dirty="0"/>
          </a:p>
        </p:txBody>
      </p:sp>
      <p:sp>
        <p:nvSpPr>
          <p:cNvPr id="4" name="Fußzeilenplatzhalter 3"/>
          <p:cNvSpPr>
            <a:spLocks noGrp="1"/>
          </p:cNvSpPr>
          <p:nvPr>
            <p:ph type="ftr" sz="quarter" idx="11"/>
          </p:nvPr>
        </p:nvSpPr>
        <p:spPr/>
        <p:txBody>
          <a:bodyPr/>
          <a:lstStyle/>
          <a:p>
            <a:r>
              <a:rPr lang="de-DE" smtClean="0"/>
              <a:t>© ISL e.V. </a:t>
            </a:r>
            <a:endParaRPr lang="de-D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r>
              <a:rPr lang="de-DE" sz="3600" b="1" dirty="0" smtClean="0"/>
              <a:t>I. „Ich weiß, was ich will!“</a:t>
            </a:r>
          </a:p>
        </p:txBody>
      </p:sp>
      <p:sp>
        <p:nvSpPr>
          <p:cNvPr id="15365" name="Rectangle 3"/>
          <p:cNvSpPr>
            <a:spLocks noGrp="1" noChangeArrowheads="1"/>
          </p:cNvSpPr>
          <p:nvPr>
            <p:ph idx="1"/>
          </p:nvPr>
        </p:nvSpPr>
        <p:spPr>
          <a:xfrm>
            <a:off x="539552" y="1772816"/>
            <a:ext cx="8157592" cy="4381947"/>
          </a:xfrm>
        </p:spPr>
        <p:txBody>
          <a:bodyPr>
            <a:normAutofit lnSpcReduction="10000"/>
          </a:bodyPr>
          <a:lstStyle/>
          <a:p>
            <a:pPr marL="901700" indent="-901700"/>
            <a:r>
              <a:rPr lang="de-DE" sz="3200" dirty="0" smtClean="0"/>
              <a:t>Reflexion der derzeitigen Lebenssituation, der individuellen (Unrechts) Erfahrungen und des persönlichen Erleben</a:t>
            </a:r>
          </a:p>
          <a:p>
            <a:pPr marL="901700" indent="-901700"/>
            <a:r>
              <a:rPr lang="de-DE" sz="3200" dirty="0" smtClean="0"/>
              <a:t>Erarbeitung eigener persönlicher und (Frauen-) politischer Interessen</a:t>
            </a:r>
          </a:p>
          <a:p>
            <a:pPr marL="901700" indent="-901700"/>
            <a:r>
              <a:rPr lang="de-DE" sz="3200" dirty="0" smtClean="0"/>
              <a:t>Erkennen und gegenseitiges Stärken der eigenen Kompetenzen</a:t>
            </a:r>
          </a:p>
          <a:p>
            <a:pPr marL="901700" indent="-901700"/>
            <a:r>
              <a:rPr lang="de-DE" sz="3200" dirty="0" smtClean="0"/>
              <a:t>Zielvereinbarungen</a:t>
            </a:r>
          </a:p>
        </p:txBody>
      </p:sp>
      <p:sp>
        <p:nvSpPr>
          <p:cNvPr id="15362" name="Fußzeilenplatzhalter 4"/>
          <p:cNvSpPr>
            <a:spLocks noGrp="1"/>
          </p:cNvSpPr>
          <p:nvPr>
            <p:ph type="ftr" sz="quarter" idx="11"/>
          </p:nvPr>
        </p:nvSpPr>
        <p:spPr>
          <a:noFill/>
        </p:spPr>
        <p:txBody>
          <a:bodyPr/>
          <a:lstStyle/>
          <a:p>
            <a:r>
              <a:rPr lang="de-DE" smtClean="0"/>
              <a:t>© ISL e.V.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marL="742950" indent="-742950"/>
            <a:r>
              <a:rPr lang="de-DE" sz="3600" b="1" dirty="0" smtClean="0"/>
              <a:t>II. „Ich weiß, wer ich bin!“</a:t>
            </a:r>
          </a:p>
        </p:txBody>
      </p:sp>
      <p:sp>
        <p:nvSpPr>
          <p:cNvPr id="16387" name="Rectangle 3"/>
          <p:cNvSpPr>
            <a:spLocks noGrp="1" noChangeArrowheads="1"/>
          </p:cNvSpPr>
          <p:nvPr>
            <p:ph idx="1"/>
          </p:nvPr>
        </p:nvSpPr>
        <p:spPr>
          <a:xfrm>
            <a:off x="611560" y="1772816"/>
            <a:ext cx="8085584" cy="4381947"/>
          </a:xfrm>
        </p:spPr>
        <p:txBody>
          <a:bodyPr>
            <a:normAutofit fontScale="25000" lnSpcReduction="20000"/>
          </a:bodyPr>
          <a:lstStyle/>
          <a:p>
            <a:pPr marL="812800" indent="-723900">
              <a:lnSpc>
                <a:spcPct val="120000"/>
              </a:lnSpc>
              <a:spcBef>
                <a:spcPts val="0"/>
              </a:spcBef>
            </a:pPr>
            <a:r>
              <a:rPr lang="de-DE" sz="12000" dirty="0" smtClean="0"/>
              <a:t>Menschenrechtsbildung </a:t>
            </a:r>
          </a:p>
          <a:p>
            <a:pPr marL="812800" indent="-723900">
              <a:lnSpc>
                <a:spcPct val="120000"/>
              </a:lnSpc>
              <a:spcBef>
                <a:spcPts val="0"/>
              </a:spcBef>
            </a:pPr>
            <a:r>
              <a:rPr lang="de-DE" sz="12000" dirty="0" smtClean="0"/>
              <a:t>Erarbeitung eines Verständnis der BRK </a:t>
            </a:r>
          </a:p>
          <a:p>
            <a:pPr marL="812800" indent="-723900">
              <a:lnSpc>
                <a:spcPct val="120000"/>
              </a:lnSpc>
              <a:spcBef>
                <a:spcPts val="0"/>
              </a:spcBef>
            </a:pPr>
            <a:r>
              <a:rPr lang="de-DE" sz="12000" dirty="0" smtClean="0"/>
              <a:t>individuelle Übernahme der in der BRK </a:t>
            </a:r>
          </a:p>
          <a:p>
            <a:pPr marL="812800" indent="-723900">
              <a:lnSpc>
                <a:spcPct val="120000"/>
              </a:lnSpc>
              <a:spcBef>
                <a:spcPts val="0"/>
              </a:spcBef>
              <a:buNone/>
            </a:pPr>
            <a:r>
              <a:rPr lang="de-DE" sz="12000" dirty="0" smtClean="0"/>
              <a:t>	verankerten Rechte und Werte </a:t>
            </a:r>
          </a:p>
          <a:p>
            <a:pPr marL="812800" indent="-723900">
              <a:lnSpc>
                <a:spcPct val="120000"/>
              </a:lnSpc>
              <a:spcBef>
                <a:spcPts val="0"/>
              </a:spcBef>
            </a:pPr>
            <a:r>
              <a:rPr lang="de-DE" sz="12000" dirty="0" smtClean="0"/>
              <a:t>Auseinandersetzung mit dem gesell-</a:t>
            </a:r>
            <a:r>
              <a:rPr lang="de-DE" sz="12000" dirty="0" err="1" smtClean="0"/>
              <a:t>schaftlichen</a:t>
            </a:r>
            <a:r>
              <a:rPr lang="de-DE" sz="12000" dirty="0" smtClean="0"/>
              <a:t> Bild von Behinderung und dem Paradigmenwechsel hin zu einem menschenrechtlichen Bild von Behinderung.</a:t>
            </a:r>
          </a:p>
          <a:p>
            <a:pPr lvl="8">
              <a:lnSpc>
                <a:spcPct val="90000"/>
              </a:lnSpc>
              <a:spcBef>
                <a:spcPts val="1200"/>
              </a:spcBef>
              <a:buNone/>
            </a:pPr>
            <a:endParaRPr lang="de-DE" dirty="0" smtClean="0">
              <a:sym typeface="Wingdings" pitchFamily="2" charset="2"/>
            </a:endParaRPr>
          </a:p>
          <a:p>
            <a:pPr algn="r" eaLnBrk="1" hangingPunct="1">
              <a:lnSpc>
                <a:spcPct val="90000"/>
              </a:lnSpc>
              <a:spcBef>
                <a:spcPts val="1200"/>
              </a:spcBef>
              <a:buFont typeface="Wingdings" pitchFamily="2" charset="2"/>
              <a:buNone/>
            </a:pPr>
            <a:r>
              <a:rPr lang="de-DE" sz="3200" dirty="0" smtClean="0">
                <a:sym typeface="Wingdings" pitchFamily="2" charset="2"/>
              </a:rPr>
              <a:t> </a:t>
            </a:r>
          </a:p>
          <a:p>
            <a:pPr eaLnBrk="1" hangingPunct="1">
              <a:lnSpc>
                <a:spcPct val="90000"/>
              </a:lnSpc>
            </a:pPr>
            <a:endParaRPr lang="de-DE" dirty="0" smtClean="0"/>
          </a:p>
        </p:txBody>
      </p:sp>
      <p:sp>
        <p:nvSpPr>
          <p:cNvPr id="16388" name="Fußzeilenplatzhalter 4"/>
          <p:cNvSpPr>
            <a:spLocks noGrp="1"/>
          </p:cNvSpPr>
          <p:nvPr>
            <p:ph type="ftr" sz="quarter" idx="11"/>
          </p:nvPr>
        </p:nvSpPr>
        <p:spPr>
          <a:noFill/>
        </p:spPr>
        <p:txBody>
          <a:bodyPr/>
          <a:lstStyle/>
          <a:p>
            <a:r>
              <a:rPr lang="de-DE" dirty="0" smtClean="0"/>
              <a:t>© ISL e.V.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5"/>
          <p:cNvSpPr>
            <a:spLocks noGrp="1"/>
          </p:cNvSpPr>
          <p:nvPr>
            <p:ph type="title"/>
          </p:nvPr>
        </p:nvSpPr>
        <p:spPr/>
        <p:txBody>
          <a:bodyPr/>
          <a:lstStyle/>
          <a:p>
            <a:r>
              <a:rPr lang="de-DE" sz="3600" b="1" dirty="0" smtClean="0"/>
              <a:t>III. „Ich weiß, wie es geht!“</a:t>
            </a:r>
            <a:endParaRPr lang="de-DE" sz="3600" dirty="0" smtClean="0"/>
          </a:p>
        </p:txBody>
      </p:sp>
      <p:sp>
        <p:nvSpPr>
          <p:cNvPr id="17411" name="Inhaltsplatzhalter 2"/>
          <p:cNvSpPr>
            <a:spLocks noGrp="1"/>
          </p:cNvSpPr>
          <p:nvPr>
            <p:ph idx="1"/>
          </p:nvPr>
        </p:nvSpPr>
        <p:spPr>
          <a:xfrm>
            <a:off x="566738" y="1773238"/>
            <a:ext cx="8001000" cy="4246562"/>
          </a:xfrm>
        </p:spPr>
        <p:txBody>
          <a:bodyPr>
            <a:normAutofit lnSpcReduction="10000"/>
          </a:bodyPr>
          <a:lstStyle/>
          <a:p>
            <a:pPr marL="901700" indent="-723900"/>
            <a:r>
              <a:rPr lang="de-DE" dirty="0" smtClean="0"/>
              <a:t>Erlernen und Verbessern von Kommunikations- und Durchsetzungsstrategien</a:t>
            </a:r>
          </a:p>
          <a:p>
            <a:pPr marL="901700" indent="-723900"/>
            <a:r>
              <a:rPr lang="de-DE" dirty="0" smtClean="0"/>
              <a:t>die lebhaft eingebrachten Themen der Teilnehmenden wurden in Rollenspielen bearbeitet</a:t>
            </a:r>
          </a:p>
          <a:p>
            <a:pPr marL="901700" indent="-723900"/>
            <a:r>
              <a:rPr lang="de-DE" dirty="0" smtClean="0"/>
              <a:t>Durchsetzung der eigenen Interessen gegenüber politischen Entscheidungsträgern</a:t>
            </a:r>
          </a:p>
          <a:p>
            <a:endParaRPr lang="de-DE" dirty="0" smtClean="0"/>
          </a:p>
        </p:txBody>
      </p:sp>
      <p:sp>
        <p:nvSpPr>
          <p:cNvPr id="17412" name="Fußzeilenplatzhalter 3"/>
          <p:cNvSpPr>
            <a:spLocks noGrp="1"/>
          </p:cNvSpPr>
          <p:nvPr>
            <p:ph type="ftr" sz="quarter" idx="11"/>
          </p:nvPr>
        </p:nvSpPr>
        <p:spPr>
          <a:noFill/>
        </p:spPr>
        <p:txBody>
          <a:bodyPr/>
          <a:lstStyle/>
          <a:p>
            <a:r>
              <a:rPr lang="de-DE" smtClean="0"/>
              <a:t>© ISL e.V. </a:t>
            </a:r>
          </a:p>
        </p:txBody>
      </p:sp>
    </p:spTree>
  </p:cSld>
  <p:clrMapOvr>
    <a:masterClrMapping/>
  </p:clrMapOvr>
</p:sld>
</file>

<file path=ppt/theme/theme1.xml><?xml version="1.0" encoding="utf-8"?>
<a:theme xmlns:a="http://schemas.openxmlformats.org/drawingml/2006/main" name="Larissa-Design">
  <a:themeElements>
    <a:clrScheme name="Meti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1372</Words>
  <Application>Microsoft Office PowerPoint</Application>
  <PresentationFormat>Bildschirmpräsentation (4:3)</PresentationFormat>
  <Paragraphs>245</Paragraphs>
  <Slides>31</Slides>
  <Notes>10</Notes>
  <HiddenSlides>0</HiddenSlides>
  <MMClips>0</MMClips>
  <ScaleCrop>false</ScaleCrop>
  <HeadingPairs>
    <vt:vector size="4" baseType="variant">
      <vt:variant>
        <vt:lpstr>Design</vt:lpstr>
      </vt:variant>
      <vt:variant>
        <vt:i4>1</vt:i4>
      </vt:variant>
      <vt:variant>
        <vt:lpstr>Folientitel</vt:lpstr>
      </vt:variant>
      <vt:variant>
        <vt:i4>31</vt:i4>
      </vt:variant>
    </vt:vector>
  </HeadingPairs>
  <TitlesOfParts>
    <vt:vector size="32" baseType="lpstr">
      <vt:lpstr>Larissa-Design</vt:lpstr>
      <vt:lpstr>Folie 1</vt:lpstr>
      <vt:lpstr>Empowerment-Trainerinnen: Wiebke Schär und Eileen Moritz</vt:lpstr>
      <vt:lpstr>„Ich nehm´s jetzt in die Hand“</vt:lpstr>
      <vt:lpstr>Mittelpunkt des Trainings: Stärkung der persönlichen Ressourcen, politische Bildung</vt:lpstr>
      <vt:lpstr>Seminarverlauf und Beschreibung des gedanklichen Bogens </vt:lpstr>
      <vt:lpstr>Wie der rote Faden durch die vier Trainingseinheiten führte</vt:lpstr>
      <vt:lpstr>I. „Ich weiß, was ich will!“</vt:lpstr>
      <vt:lpstr>II. „Ich weiß, wer ich bin!“</vt:lpstr>
      <vt:lpstr>III. „Ich weiß, wie es geht!“</vt:lpstr>
      <vt:lpstr>IV. „Ich setze mich durch!“</vt:lpstr>
      <vt:lpstr>2. Methoden I</vt:lpstr>
      <vt:lpstr>Methoden II</vt:lpstr>
      <vt:lpstr>3. Gruppenzusammensetzung</vt:lpstr>
      <vt:lpstr>„…alle sind so verschieden und wir lernen so viel voneinander.“</vt:lpstr>
      <vt:lpstr>Folie 15</vt:lpstr>
      <vt:lpstr>Spannweite der Ziele Einzelner I</vt:lpstr>
      <vt:lpstr>Spannweite der Ziele Einzelner II</vt:lpstr>
      <vt:lpstr>Entwicklung Einzelner und die Vernetzung in der Gruppe </vt:lpstr>
      <vt:lpstr>Beispiel 1: Hilfsmittel akzeptieren lernen</vt:lpstr>
      <vt:lpstr>Beispiel 2: Bedarfe selbst artikulieren lernen</vt:lpstr>
      <vt:lpstr>Beispiel 3: Vernetzung untereinander</vt:lpstr>
      <vt:lpstr>Beispiel 4: Emanzipation</vt:lpstr>
      <vt:lpstr>5. Rückmeldungen aus 2011 und 2012</vt:lpstr>
      <vt:lpstr>Rückmeldungen</vt:lpstr>
      <vt:lpstr>Rückmeldungen</vt:lpstr>
      <vt:lpstr>Rückmeldungen</vt:lpstr>
      <vt:lpstr>Welche Bedeutung hatten die Trainerinnen?</vt:lpstr>
      <vt:lpstr>Welche Bedeutung hatten die Trainerinnen?</vt:lpstr>
      <vt:lpstr>Welche Bedeutung hatten die Trainerinnen?</vt:lpstr>
      <vt:lpstr>6. Zusammenfassung</vt:lpstr>
      <vt:lpstr>Folie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Wiebkes</dc:creator>
  <cp:lastModifiedBy>Wiebkes</cp:lastModifiedBy>
  <cp:revision>88</cp:revision>
  <dcterms:created xsi:type="dcterms:W3CDTF">2015-10-29T18:36:35Z</dcterms:created>
  <dcterms:modified xsi:type="dcterms:W3CDTF">2016-07-27T12:41:33Z</dcterms:modified>
</cp:coreProperties>
</file>